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3" r:id="rId2"/>
    <p:sldId id="349" r:id="rId3"/>
    <p:sldId id="261" r:id="rId4"/>
    <p:sldId id="348" r:id="rId5"/>
    <p:sldId id="347" r:id="rId6"/>
    <p:sldId id="346" r:id="rId7"/>
    <p:sldId id="345" r:id="rId8"/>
    <p:sldId id="333" r:id="rId9"/>
    <p:sldId id="282" r:id="rId10"/>
    <p:sldId id="281" r:id="rId11"/>
    <p:sldId id="283" r:id="rId12"/>
    <p:sldId id="284" r:id="rId13"/>
    <p:sldId id="285" r:id="rId14"/>
    <p:sldId id="286" r:id="rId15"/>
    <p:sldId id="287" r:id="rId16"/>
    <p:sldId id="288" r:id="rId17"/>
    <p:sldId id="289" r:id="rId18"/>
    <p:sldId id="335" r:id="rId19"/>
    <p:sldId id="290" r:id="rId20"/>
    <p:sldId id="292" r:id="rId21"/>
    <p:sldId id="293" r:id="rId22"/>
    <p:sldId id="294" r:id="rId23"/>
    <p:sldId id="295" r:id="rId24"/>
    <p:sldId id="296" r:id="rId25"/>
    <p:sldId id="297" r:id="rId26"/>
    <p:sldId id="298" r:id="rId27"/>
    <p:sldId id="300" r:id="rId28"/>
    <p:sldId id="299" r:id="rId29"/>
    <p:sldId id="334" r:id="rId30"/>
    <p:sldId id="337" r:id="rId31"/>
    <p:sldId id="301" r:id="rId32"/>
    <p:sldId id="302" r:id="rId33"/>
    <p:sldId id="303" r:id="rId34"/>
    <p:sldId id="304" r:id="rId35"/>
    <p:sldId id="305" r:id="rId36"/>
    <p:sldId id="306" r:id="rId37"/>
    <p:sldId id="307" r:id="rId38"/>
    <p:sldId id="338" r:id="rId39"/>
    <p:sldId id="339" r:id="rId40"/>
    <p:sldId id="308" r:id="rId41"/>
    <p:sldId id="309" r:id="rId42"/>
    <p:sldId id="310" r:id="rId43"/>
    <p:sldId id="311" r:id="rId44"/>
    <p:sldId id="312" r:id="rId45"/>
    <p:sldId id="313" r:id="rId46"/>
    <p:sldId id="340" r:id="rId47"/>
    <p:sldId id="314" r:id="rId48"/>
    <p:sldId id="341" r:id="rId49"/>
    <p:sldId id="342" r:id="rId50"/>
    <p:sldId id="315" r:id="rId51"/>
    <p:sldId id="316" r:id="rId52"/>
    <p:sldId id="317" r:id="rId53"/>
    <p:sldId id="318" r:id="rId54"/>
    <p:sldId id="319" r:id="rId55"/>
    <p:sldId id="320" r:id="rId56"/>
    <p:sldId id="343" r:id="rId57"/>
    <p:sldId id="321" r:id="rId58"/>
    <p:sldId id="344" r:id="rId59"/>
    <p:sldId id="352" r:id="rId60"/>
    <p:sldId id="35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CC3E9-E574-8379-ED27-C4EB21D96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7EEA2C-774D-B2E2-CB25-D390C4FA1D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0F14A1-185B-9794-28B8-F1DEA04B86BF}"/>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3B9BBB85-F008-3B6F-CC6F-D00B5F2B05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005B9-E440-5FA3-517D-5C4DA3419F6E}"/>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17615720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1D8B-EE5C-E789-78CC-308B2F4D77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02EC29-4264-B08F-799A-6FB0BDE8A6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4FECCE-8619-4710-A878-5F7A68878EDD}"/>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DBA573A5-4B0B-F78D-92BF-A39A8703C5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E14F29-8B11-4A19-BF90-2113BA171FCF}"/>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35100437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3EAC63-4724-3985-F893-3D297657CF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C4BB5-AD15-34CF-7E5E-EDA957991F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3E2933-0DC1-D0BF-2DC6-E342352E3642}"/>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223A9ECE-84F7-B169-FCD0-7A1EE79DA1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5859B9-3B93-4EB3-FA32-FE07D052531A}"/>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40299996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65C0-62F1-F93F-6123-8142D783FF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8CBF8E-7F5D-C2A3-65E3-8E41EF8DBD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D0057D-7DFF-E3C6-4B97-2675C564CDD2}"/>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DDEECAD3-5E51-2A1A-D217-5EB81156FE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DB99DD-2DF7-5C79-3F7F-AAEBC13D2612}"/>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4005431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5A08-722A-F2D0-D107-E46094E22C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276F6A-450C-5870-6906-F2B8C6BF5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38F97-31EF-685E-3688-5FD2238A11AD}"/>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2F2854A0-8945-E980-A8AC-5C7D7ED731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438DD5-4276-9472-7800-F0C8DA592309}"/>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12088712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AA8D-8C86-9565-D777-AEFFFF072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585450-AAF9-5D14-7EE5-61286BF0B5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A6ECFF-72D4-936B-F0C4-5180800B00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3A4B46-6FE7-F4F9-DCB8-F27E2870569B}"/>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6" name="Footer Placeholder 5">
            <a:extLst>
              <a:ext uri="{FF2B5EF4-FFF2-40B4-BE49-F238E27FC236}">
                <a16:creationId xmlns:a16="http://schemas.microsoft.com/office/drawing/2014/main" id="{E4259AD1-9865-C5B2-7907-E9E37F5523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774AF3-FC0A-C4A2-B883-C20A49319AF6}"/>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17972195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D430-83F0-AFC7-4396-7D119A38BC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76F965-50E6-10C8-1691-2FFC65C7B3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B88D44-0C18-34C2-F679-06D4CA9AA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F41848-7186-6D04-7176-BBF5405956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2F0E7-0507-FEA1-0462-D7ED296CEF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2CD224-61CE-5CA5-3676-E57F524AD1FC}"/>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8" name="Footer Placeholder 7">
            <a:extLst>
              <a:ext uri="{FF2B5EF4-FFF2-40B4-BE49-F238E27FC236}">
                <a16:creationId xmlns:a16="http://schemas.microsoft.com/office/drawing/2014/main" id="{0F6F4195-4A61-68AC-109B-D881BA1892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C188DF-9FBD-B5E1-64EE-BD05CC183C03}"/>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4289710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14AA-1BA7-B053-CA21-DA218CC68E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AA9730-3A70-86FB-9EAA-9E32D64A00F7}"/>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4" name="Footer Placeholder 3">
            <a:extLst>
              <a:ext uri="{FF2B5EF4-FFF2-40B4-BE49-F238E27FC236}">
                <a16:creationId xmlns:a16="http://schemas.microsoft.com/office/drawing/2014/main" id="{DDAC7A53-10F8-282A-5288-09220FD353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C3240B-FAB9-74B5-FE4E-AF6C7C30C5C3}"/>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30703938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7A2126-5C13-6FFF-3C0B-21114489FEBC}"/>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3" name="Footer Placeholder 2">
            <a:extLst>
              <a:ext uri="{FF2B5EF4-FFF2-40B4-BE49-F238E27FC236}">
                <a16:creationId xmlns:a16="http://schemas.microsoft.com/office/drawing/2014/main" id="{71B31A34-5612-1FE7-7C7D-D7B1D5E7B5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69FD32-BB6B-F678-7784-32A69CB585AA}"/>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6475952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BBE1-6EB7-ED05-3061-4E4A9F207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9517F91-1325-62E7-97C9-ED7AA262D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7E3941-A7C4-719B-F3F9-7C44D5ACF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2EE24-DFE9-F736-2075-F407EF357E49}"/>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6" name="Footer Placeholder 5">
            <a:extLst>
              <a:ext uri="{FF2B5EF4-FFF2-40B4-BE49-F238E27FC236}">
                <a16:creationId xmlns:a16="http://schemas.microsoft.com/office/drawing/2014/main" id="{9AD05DF2-D74A-5E04-8D41-636BA764D7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1E986C-BECB-B50E-D991-8F5A0936205F}"/>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34758058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22CC-094C-E39F-BD88-CAAEC4A2A8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950F015-6C66-75FE-E249-4D1B323A1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BFA924-64EC-050F-6892-A1DB7C8A2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9A2E1-EDE0-F013-9C1B-420A12D7EB68}"/>
              </a:ext>
            </a:extLst>
          </p:cNvPr>
          <p:cNvSpPr>
            <a:spLocks noGrp="1"/>
          </p:cNvSpPr>
          <p:nvPr>
            <p:ph type="dt" sz="half" idx="10"/>
          </p:nvPr>
        </p:nvSpPr>
        <p:spPr/>
        <p:txBody>
          <a:bodyPr/>
          <a:lstStyle/>
          <a:p>
            <a:fld id="{98FB761E-7DE5-4985-9719-F701BAA611EA}" type="datetimeFigureOut">
              <a:rPr lang="en-IN" smtClean="0"/>
              <a:t>30-12-2023</a:t>
            </a:fld>
            <a:endParaRPr lang="en-IN"/>
          </a:p>
        </p:txBody>
      </p:sp>
      <p:sp>
        <p:nvSpPr>
          <p:cNvPr id="6" name="Footer Placeholder 5">
            <a:extLst>
              <a:ext uri="{FF2B5EF4-FFF2-40B4-BE49-F238E27FC236}">
                <a16:creationId xmlns:a16="http://schemas.microsoft.com/office/drawing/2014/main" id="{4BB46D62-42F8-C4D9-E32B-43B83009E2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E745E3-9266-02F9-EAC7-AD8A81A39EBB}"/>
              </a:ext>
            </a:extLst>
          </p:cNvPr>
          <p:cNvSpPr>
            <a:spLocks noGrp="1"/>
          </p:cNvSpPr>
          <p:nvPr>
            <p:ph type="sldNum" sz="quarter" idx="12"/>
          </p:nvPr>
        </p:nvSpPr>
        <p:spPr/>
        <p:txBody>
          <a:bodyPr/>
          <a:lstStyle/>
          <a:p>
            <a:fld id="{9C679DCD-2DDD-41A2-9E63-9E1FD3A1EE4E}" type="slidenum">
              <a:rPr lang="en-IN" smtClean="0"/>
              <a:t>‹#›</a:t>
            </a:fld>
            <a:endParaRPr lang="en-IN"/>
          </a:p>
        </p:txBody>
      </p:sp>
    </p:spTree>
    <p:extLst>
      <p:ext uri="{BB962C8B-B14F-4D97-AF65-F5344CB8AC3E}">
        <p14:creationId xmlns:p14="http://schemas.microsoft.com/office/powerpoint/2010/main" val="20799596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8B941B-2EED-07C6-9A6B-6520B05D4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7E0FA-5DFB-117F-AFA0-86735172D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428AE7-5FC3-40D8-2079-019DC1F2D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B761E-7DE5-4985-9719-F701BAA611EA}" type="datetimeFigureOut">
              <a:rPr lang="en-IN" smtClean="0"/>
              <a:t>30-12-2023</a:t>
            </a:fld>
            <a:endParaRPr lang="en-IN"/>
          </a:p>
        </p:txBody>
      </p:sp>
      <p:sp>
        <p:nvSpPr>
          <p:cNvPr id="5" name="Footer Placeholder 4">
            <a:extLst>
              <a:ext uri="{FF2B5EF4-FFF2-40B4-BE49-F238E27FC236}">
                <a16:creationId xmlns:a16="http://schemas.microsoft.com/office/drawing/2014/main" id="{3F710B3B-2C36-420A-F464-2E7355B287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8096891-8CDF-6694-A7FB-5A1514141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79DCD-2DDD-41A2-9E63-9E1FD3A1EE4E}" type="slidenum">
              <a:rPr lang="en-IN" smtClean="0"/>
              <a:t>‹#›</a:t>
            </a:fld>
            <a:endParaRPr lang="en-IN"/>
          </a:p>
        </p:txBody>
      </p:sp>
    </p:spTree>
    <p:extLst>
      <p:ext uri="{BB962C8B-B14F-4D97-AF65-F5344CB8AC3E}">
        <p14:creationId xmlns:p14="http://schemas.microsoft.com/office/powerpoint/2010/main" val="2800023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CA21E-E659-08C1-D421-77664DD81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2"/>
          </a:solidFill>
        </p:spPr>
      </p:pic>
      <p:sp>
        <p:nvSpPr>
          <p:cNvPr id="6" name="Rectangle: Rounded Corners 5">
            <a:extLst>
              <a:ext uri="{FF2B5EF4-FFF2-40B4-BE49-F238E27FC236}">
                <a16:creationId xmlns:a16="http://schemas.microsoft.com/office/drawing/2014/main" id="{6FF03016-F3FC-13C5-E913-9A310BED84CF}"/>
              </a:ext>
            </a:extLst>
          </p:cNvPr>
          <p:cNvSpPr/>
          <p:nvPr/>
        </p:nvSpPr>
        <p:spPr>
          <a:xfrm>
            <a:off x="0" y="0"/>
            <a:ext cx="5047861" cy="6858000"/>
          </a:xfrm>
          <a:prstGeom prst="roundRect">
            <a:avLst>
              <a:gd name="adj" fmla="val 4837"/>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400"/>
          </a:p>
        </p:txBody>
      </p:sp>
      <p:sp>
        <p:nvSpPr>
          <p:cNvPr id="8" name="TextBox 7">
            <a:extLst>
              <a:ext uri="{FF2B5EF4-FFF2-40B4-BE49-F238E27FC236}">
                <a16:creationId xmlns:a16="http://schemas.microsoft.com/office/drawing/2014/main" id="{553546A9-9DDF-7F35-A3C8-0671E284B11E}"/>
              </a:ext>
            </a:extLst>
          </p:cNvPr>
          <p:cNvSpPr txBox="1"/>
          <p:nvPr/>
        </p:nvSpPr>
        <p:spPr>
          <a:xfrm>
            <a:off x="4702630" y="2292700"/>
            <a:ext cx="6427238" cy="378565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IN" sz="6000" b="1" dirty="0">
                <a:solidFill>
                  <a:schemeClr val="bg2"/>
                </a:solidFill>
                <a:latin typeface="Perpetua" panose="02020502060401020303" pitchFamily="18" charset="0"/>
              </a:rPr>
              <a:t>MITRON BANK</a:t>
            </a:r>
          </a:p>
          <a:p>
            <a:r>
              <a:rPr lang="en-IN" sz="6000" b="1" dirty="0">
                <a:ln/>
                <a:solidFill>
                  <a:schemeClr val="bg2"/>
                </a:solidFill>
                <a:latin typeface="Perpetua" panose="02020502060401020303" pitchFamily="18" charset="0"/>
              </a:rPr>
              <a:t>	Credit 	</a:t>
            </a:r>
          </a:p>
          <a:p>
            <a:r>
              <a:rPr lang="en-IN" sz="6000" b="1" dirty="0">
                <a:ln/>
                <a:solidFill>
                  <a:schemeClr val="bg2"/>
                </a:solidFill>
                <a:latin typeface="Perpetua" panose="02020502060401020303" pitchFamily="18" charset="0"/>
              </a:rPr>
              <a:t>		Card						Analysis</a:t>
            </a:r>
          </a:p>
        </p:txBody>
      </p:sp>
    </p:spTree>
    <p:extLst>
      <p:ext uri="{BB962C8B-B14F-4D97-AF65-F5344CB8AC3E}">
        <p14:creationId xmlns:p14="http://schemas.microsoft.com/office/powerpoint/2010/main" val="2814066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Overall customers spend 21.42% of the Total Amount </a:t>
            </a:r>
            <a:r>
              <a:rPr lang="en-US" sz="1600" b="1" dirty="0">
                <a:solidFill>
                  <a:schemeClr val="bg1"/>
                </a:solidFill>
                <a:latin typeface="Segoe UI" panose="020B0502040204020203" pitchFamily="34" charset="0"/>
                <a:cs typeface="Segoe UI" panose="020B0502040204020203" pitchFamily="34" charset="0"/>
              </a:rPr>
              <a:t>for</a:t>
            </a:r>
            <a:r>
              <a:rPr lang="en-US" sz="1600" b="1" dirty="0">
                <a:solidFill>
                  <a:schemeClr val="bg1"/>
                </a:solidFill>
                <a:effectLst/>
                <a:latin typeface="Segoe UI" panose="020B0502040204020203" pitchFamily="34" charset="0"/>
                <a:cs typeface="Segoe UI" panose="020B0502040204020203" pitchFamily="34" charset="0"/>
              </a:rPr>
              <a:t> Bills(Utilities) and 16.27% </a:t>
            </a:r>
            <a:r>
              <a:rPr lang="en-US" sz="1600" b="1" dirty="0">
                <a:solidFill>
                  <a:schemeClr val="bg1"/>
                </a:solidFill>
                <a:latin typeface="Segoe UI" panose="020B0502040204020203" pitchFamily="34" charset="0"/>
                <a:cs typeface="Segoe UI" panose="020B0502040204020203" pitchFamily="34" charset="0"/>
              </a:rPr>
              <a:t>for</a:t>
            </a:r>
            <a:r>
              <a:rPr lang="en-US" sz="1600" b="1" dirty="0">
                <a:solidFill>
                  <a:schemeClr val="bg1"/>
                </a:solidFill>
                <a:effectLst/>
                <a:latin typeface="Segoe UI" panose="020B0502040204020203" pitchFamily="34" charset="0"/>
                <a:cs typeface="Segoe UI" panose="020B0502040204020203" pitchFamily="34" charset="0"/>
              </a:rPr>
              <a:t> Electronics category. Mumbai customers are highest spenders in any category. They contribute 6.69% in Bills and 5.22% in Electronics categories</a:t>
            </a:r>
            <a:r>
              <a:rPr lang="en-US" sz="1600" b="1" dirty="0">
                <a:solidFill>
                  <a:schemeClr val="bg1"/>
                </a:solidFill>
                <a:latin typeface="Segoe UI" panose="020B0502040204020203" pitchFamily="34" charset="0"/>
                <a:cs typeface="Segoe UI" panose="020B0502040204020203" pitchFamily="34" charset="0"/>
              </a:rPr>
              <a:t>.</a:t>
            </a:r>
            <a:r>
              <a:rPr lang="en-US" sz="1600" b="1" dirty="0">
                <a:solidFill>
                  <a:schemeClr val="bg1"/>
                </a:solidFill>
                <a:effectLst/>
                <a:latin typeface="Segoe UI" panose="020B0502040204020203" pitchFamily="34" charset="0"/>
                <a:cs typeface="Segoe UI" panose="020B0502040204020203" pitchFamily="34" charset="0"/>
              </a:rPr>
              <a:t>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796793C-C0A4-384D-05B6-5972FDC36AD0}"/>
              </a:ext>
            </a:extLst>
          </p:cNvPr>
          <p:cNvPicPr>
            <a:picLocks noChangeAspect="1"/>
          </p:cNvPicPr>
          <p:nvPr/>
        </p:nvPicPr>
        <p:blipFill>
          <a:blip r:embed="rId2"/>
          <a:stretch>
            <a:fillRect/>
          </a:stretch>
        </p:blipFill>
        <p:spPr>
          <a:xfrm>
            <a:off x="771330" y="359228"/>
            <a:ext cx="10658670" cy="5075852"/>
          </a:xfrm>
          <a:prstGeom prst="rect">
            <a:avLst/>
          </a:prstGeom>
        </p:spPr>
      </p:pic>
    </p:spTree>
    <p:extLst>
      <p:ext uri="{BB962C8B-B14F-4D97-AF65-F5344CB8AC3E}">
        <p14:creationId xmlns:p14="http://schemas.microsoft.com/office/powerpoint/2010/main" val="637036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Salaried IT Employees </a:t>
            </a:r>
            <a:r>
              <a:rPr lang="en-US" sz="1600" b="1" dirty="0">
                <a:solidFill>
                  <a:schemeClr val="bg1"/>
                </a:solidFill>
                <a:latin typeface="Segoe UI" panose="020B0502040204020203" pitchFamily="34" charset="0"/>
                <a:cs typeface="Segoe UI" panose="020B0502040204020203" pitchFamily="34" charset="0"/>
              </a:rPr>
              <a:t>are highest spenders in any category. However, they </a:t>
            </a:r>
            <a:r>
              <a:rPr lang="en-US" sz="1600" b="1" dirty="0">
                <a:solidFill>
                  <a:schemeClr val="bg1"/>
                </a:solidFill>
                <a:effectLst/>
                <a:latin typeface="Segoe UI" panose="020B0502040204020203" pitchFamily="34" charset="0"/>
                <a:cs typeface="Segoe UI" panose="020B0502040204020203" pitchFamily="34" charset="0"/>
              </a:rPr>
              <a:t>spend </a:t>
            </a:r>
            <a:r>
              <a:rPr lang="en-US" sz="1600" b="1" dirty="0">
                <a:solidFill>
                  <a:schemeClr val="bg1"/>
                </a:solidFill>
                <a:latin typeface="Segoe UI" panose="020B0502040204020203" pitchFamily="34" charset="0"/>
                <a:cs typeface="Segoe UI" panose="020B0502040204020203" pitchFamily="34" charset="0"/>
              </a:rPr>
              <a:t>9.59</a:t>
            </a:r>
            <a:r>
              <a:rPr lang="en-US" sz="1600" b="1" dirty="0">
                <a:solidFill>
                  <a:schemeClr val="bg1"/>
                </a:solidFill>
                <a:effectLst/>
                <a:latin typeface="Segoe UI" panose="020B0502040204020203" pitchFamily="34" charset="0"/>
                <a:cs typeface="Segoe UI" panose="020B0502040204020203" pitchFamily="34" charset="0"/>
              </a:rPr>
              <a:t>% in Bills and </a:t>
            </a:r>
            <a:r>
              <a:rPr lang="en-US" sz="1600" b="1" dirty="0">
                <a:solidFill>
                  <a:schemeClr val="bg1"/>
                </a:solidFill>
                <a:latin typeface="Segoe UI" panose="020B0502040204020203" pitchFamily="34" charset="0"/>
                <a:cs typeface="Segoe UI" panose="020B0502040204020203" pitchFamily="34" charset="0"/>
              </a:rPr>
              <a:t>7.43</a:t>
            </a:r>
            <a:r>
              <a:rPr lang="en-US" sz="1600" b="1" dirty="0">
                <a:solidFill>
                  <a:schemeClr val="bg1"/>
                </a:solidFill>
                <a:effectLst/>
                <a:latin typeface="Segoe UI" panose="020B0502040204020203" pitchFamily="34" charset="0"/>
                <a:cs typeface="Segoe UI" panose="020B0502040204020203" pitchFamily="34" charset="0"/>
              </a:rPr>
              <a:t>% in Electronics categories.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3429997-66A9-118E-CE9D-760B2B9D2D04}"/>
              </a:ext>
            </a:extLst>
          </p:cNvPr>
          <p:cNvPicPr>
            <a:picLocks noChangeAspect="1"/>
          </p:cNvPicPr>
          <p:nvPr/>
        </p:nvPicPr>
        <p:blipFill>
          <a:blip r:embed="rId2"/>
          <a:stretch>
            <a:fillRect/>
          </a:stretch>
        </p:blipFill>
        <p:spPr>
          <a:xfrm>
            <a:off x="690465" y="413917"/>
            <a:ext cx="10814179" cy="5008208"/>
          </a:xfrm>
          <a:prstGeom prst="rect">
            <a:avLst/>
          </a:prstGeom>
        </p:spPr>
      </p:pic>
    </p:spTree>
    <p:extLst>
      <p:ext uri="{BB962C8B-B14F-4D97-AF65-F5344CB8AC3E}">
        <p14:creationId xmlns:p14="http://schemas.microsoft.com/office/powerpoint/2010/main" val="36354810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Married customers are spending more in any category as compared to </a:t>
            </a:r>
            <a:r>
              <a:rPr lang="en-US" sz="1600" b="1" dirty="0">
                <a:solidFill>
                  <a:schemeClr val="bg1"/>
                </a:solidFill>
                <a:latin typeface="Segoe UI" panose="020B0502040204020203" pitchFamily="34" charset="0"/>
                <a:cs typeface="Segoe UI" panose="020B0502040204020203" pitchFamily="34" charset="0"/>
              </a:rPr>
              <a:t>customers who are Single. However, their topmost </a:t>
            </a:r>
            <a:r>
              <a:rPr lang="en-US" sz="1600" b="1" dirty="0">
                <a:solidFill>
                  <a:schemeClr val="bg1"/>
                </a:solidFill>
                <a:effectLst/>
                <a:latin typeface="Segoe UI" panose="020B0502040204020203" pitchFamily="34" charset="0"/>
                <a:cs typeface="Segoe UI" panose="020B0502040204020203" pitchFamily="34" charset="0"/>
              </a:rPr>
              <a:t>spending category is in Bills (18.36%) and then comes Electronics categories</a:t>
            </a:r>
            <a:r>
              <a:rPr lang="en-US" sz="1600" b="1" dirty="0">
                <a:solidFill>
                  <a:schemeClr val="bg1"/>
                </a:solidFill>
                <a:latin typeface="Segoe UI" panose="020B0502040204020203" pitchFamily="34" charset="0"/>
                <a:cs typeface="Segoe UI" panose="020B0502040204020203" pitchFamily="34" charset="0"/>
              </a:rPr>
              <a:t> (</a:t>
            </a:r>
            <a:r>
              <a:rPr lang="en-US" sz="1600" b="1" dirty="0">
                <a:solidFill>
                  <a:schemeClr val="bg1"/>
                </a:solidFill>
                <a:effectLst/>
                <a:latin typeface="Segoe UI" panose="020B0502040204020203" pitchFamily="34" charset="0"/>
                <a:cs typeface="Segoe UI" panose="020B0502040204020203" pitchFamily="34" charset="0"/>
              </a:rPr>
              <a:t>12.98%</a:t>
            </a:r>
            <a:r>
              <a:rPr lang="en-US" sz="1600" b="1" dirty="0">
                <a:solidFill>
                  <a:schemeClr val="bg1"/>
                </a:solidFill>
                <a:latin typeface="Segoe UI" panose="020B0502040204020203" pitchFamily="34" charset="0"/>
                <a:cs typeface="Segoe UI" panose="020B0502040204020203" pitchFamily="34" charset="0"/>
              </a:rPr>
              <a:t>).</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45ED7A9-D1DF-A01D-A912-E9B9AB7B502A}"/>
              </a:ext>
            </a:extLst>
          </p:cNvPr>
          <p:cNvPicPr>
            <a:picLocks noChangeAspect="1"/>
          </p:cNvPicPr>
          <p:nvPr/>
        </p:nvPicPr>
        <p:blipFill>
          <a:blip r:embed="rId2"/>
          <a:stretch>
            <a:fillRect/>
          </a:stretch>
        </p:blipFill>
        <p:spPr>
          <a:xfrm>
            <a:off x="636036" y="373508"/>
            <a:ext cx="10876385" cy="4982263"/>
          </a:xfrm>
          <a:prstGeom prst="rect">
            <a:avLst/>
          </a:prstGeom>
        </p:spPr>
      </p:pic>
    </p:spTree>
    <p:extLst>
      <p:ext uri="{BB962C8B-B14F-4D97-AF65-F5344CB8AC3E}">
        <p14:creationId xmlns:p14="http://schemas.microsoft.com/office/powerpoint/2010/main" val="15992787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Male customers are spending more as compared to Female customers in any category. Their contribution is 16.36% in Bills and 12.38% in Electronics categories.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5B99F83-86C6-C39F-6902-ADD90D0AE766}"/>
              </a:ext>
            </a:extLst>
          </p:cNvPr>
          <p:cNvPicPr>
            <a:picLocks noChangeAspect="1"/>
          </p:cNvPicPr>
          <p:nvPr/>
        </p:nvPicPr>
        <p:blipFill>
          <a:blip r:embed="rId2"/>
          <a:stretch>
            <a:fillRect/>
          </a:stretch>
        </p:blipFill>
        <p:spPr>
          <a:xfrm>
            <a:off x="550504" y="416549"/>
            <a:ext cx="10960362" cy="4920561"/>
          </a:xfrm>
          <a:prstGeom prst="rect">
            <a:avLst/>
          </a:prstGeom>
        </p:spPr>
      </p:pic>
    </p:spTree>
    <p:extLst>
      <p:ext uri="{BB962C8B-B14F-4D97-AF65-F5344CB8AC3E}">
        <p14:creationId xmlns:p14="http://schemas.microsoft.com/office/powerpoint/2010/main" val="33502709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t>
            </a:r>
            <a:r>
              <a:rPr lang="en-US" sz="1600" b="1" dirty="0">
                <a:solidFill>
                  <a:schemeClr val="bg1"/>
                </a:solidFill>
                <a:effectLst/>
                <a:latin typeface="Segoe UI" panose="020B0502040204020203" pitchFamily="34" charset="0"/>
                <a:cs typeface="Segoe UI" panose="020B0502040204020203" pitchFamily="34" charset="0"/>
              </a:rPr>
              <a:t>ustomers of age group 25-34 years are highest spenders for any category. Their top 2 spending categories are Bills (10.14%) and</a:t>
            </a:r>
            <a:r>
              <a:rPr lang="en-US" sz="1600" b="1" dirty="0">
                <a:solidFill>
                  <a:schemeClr val="bg1"/>
                </a:solidFill>
                <a:latin typeface="Segoe UI" panose="020B0502040204020203" pitchFamily="34" charset="0"/>
                <a:cs typeface="Segoe UI" panose="020B0502040204020203" pitchFamily="34" charset="0"/>
              </a:rPr>
              <a:t> Electronics(7.61</a:t>
            </a:r>
            <a:r>
              <a:rPr lang="en-US" sz="1600" b="1" dirty="0">
                <a:solidFill>
                  <a:schemeClr val="bg1"/>
                </a:solidFill>
                <a:effectLst/>
                <a:latin typeface="Segoe UI" panose="020B0502040204020203" pitchFamily="34" charset="0"/>
                <a:cs typeface="Segoe UI" panose="020B0502040204020203" pitchFamily="34" charset="0"/>
              </a:rPr>
              <a:t>%). Older people spend more on Bills(2.69%) as compared to Electronics(1.34%)</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A039FAA-A36A-DCDD-DFBB-2185C5B0FC1B}"/>
              </a:ext>
            </a:extLst>
          </p:cNvPr>
          <p:cNvPicPr>
            <a:picLocks noChangeAspect="1"/>
          </p:cNvPicPr>
          <p:nvPr/>
        </p:nvPicPr>
        <p:blipFill>
          <a:blip r:embed="rId2"/>
          <a:stretch>
            <a:fillRect/>
          </a:stretch>
        </p:blipFill>
        <p:spPr>
          <a:xfrm>
            <a:off x="615819" y="413916"/>
            <a:ext cx="10960362" cy="4941855"/>
          </a:xfrm>
          <a:prstGeom prst="rect">
            <a:avLst/>
          </a:prstGeom>
        </p:spPr>
      </p:pic>
    </p:spTree>
    <p:extLst>
      <p:ext uri="{BB962C8B-B14F-4D97-AF65-F5344CB8AC3E}">
        <p14:creationId xmlns:p14="http://schemas.microsoft.com/office/powerpoint/2010/main" val="24201091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t>
            </a:r>
            <a:r>
              <a:rPr lang="en-US" sz="1600" b="1" dirty="0">
                <a:solidFill>
                  <a:schemeClr val="bg1"/>
                </a:solidFill>
                <a:effectLst/>
                <a:latin typeface="Segoe UI" panose="020B0502040204020203" pitchFamily="34" charset="0"/>
                <a:cs typeface="Segoe UI" panose="020B0502040204020203" pitchFamily="34" charset="0"/>
              </a:rPr>
              <a:t>ustomers earning 60K – 69K monthly average income are highest spenders in any category. Their top 2 spending categories are Bills (</a:t>
            </a:r>
            <a:r>
              <a:rPr lang="en-US" sz="1600" b="1" dirty="0">
                <a:solidFill>
                  <a:schemeClr val="bg1"/>
                </a:solidFill>
                <a:latin typeface="Segoe UI" panose="020B0502040204020203" pitchFamily="34" charset="0"/>
                <a:cs typeface="Segoe UI" panose="020B0502040204020203" pitchFamily="34" charset="0"/>
              </a:rPr>
              <a:t>9.22</a:t>
            </a:r>
            <a:r>
              <a:rPr lang="en-US" sz="1600" b="1" dirty="0">
                <a:solidFill>
                  <a:schemeClr val="bg1"/>
                </a:solidFill>
                <a:effectLst/>
                <a:latin typeface="Segoe UI" panose="020B0502040204020203" pitchFamily="34" charset="0"/>
                <a:cs typeface="Segoe UI" panose="020B0502040204020203" pitchFamily="34" charset="0"/>
              </a:rPr>
              <a:t>%) and Electronics (6.53%).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67267D2-D534-FBA8-A299-4C813FE3382F}"/>
              </a:ext>
            </a:extLst>
          </p:cNvPr>
          <p:cNvPicPr>
            <a:picLocks noChangeAspect="1"/>
          </p:cNvPicPr>
          <p:nvPr/>
        </p:nvPicPr>
        <p:blipFill>
          <a:blip r:embed="rId2"/>
          <a:stretch>
            <a:fillRect/>
          </a:stretch>
        </p:blipFill>
        <p:spPr>
          <a:xfrm>
            <a:off x="590937" y="434623"/>
            <a:ext cx="10960361" cy="4902487"/>
          </a:xfrm>
          <a:prstGeom prst="rect">
            <a:avLst/>
          </a:prstGeom>
        </p:spPr>
      </p:pic>
    </p:spTree>
    <p:extLst>
      <p:ext uri="{BB962C8B-B14F-4D97-AF65-F5344CB8AC3E}">
        <p14:creationId xmlns:p14="http://schemas.microsoft.com/office/powerpoint/2010/main" val="24930296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407299" y="4562669"/>
            <a:ext cx="7147248" cy="584775"/>
          </a:xfrm>
          <a:prstGeom prst="rect">
            <a:avLst/>
          </a:prstGeom>
          <a:noFill/>
        </p:spPr>
        <p:txBody>
          <a:bodyPr wrap="square" rtlCol="0">
            <a:spAutoFit/>
          </a:bodyPr>
          <a:lstStyle/>
          <a:p>
            <a:pPr algn="ctr"/>
            <a:r>
              <a:rPr lang="en-IN" sz="3200" b="1" dirty="0">
                <a:solidFill>
                  <a:schemeClr val="bg1"/>
                </a:solidFill>
              </a:rPr>
              <a:t>Spending Behaviour - Monthly Statistics</a:t>
            </a:r>
          </a:p>
        </p:txBody>
      </p:sp>
      <p:pic>
        <p:nvPicPr>
          <p:cNvPr id="6" name="Picture 5">
            <a:extLst>
              <a:ext uri="{FF2B5EF4-FFF2-40B4-BE49-F238E27FC236}">
                <a16:creationId xmlns:a16="http://schemas.microsoft.com/office/drawing/2014/main" id="{6C2F048D-C6AD-0AC1-EA92-1656EC969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225" y="2057400"/>
            <a:ext cx="2121742" cy="2332297"/>
          </a:xfrm>
          <a:prstGeom prst="rect">
            <a:avLst/>
          </a:prstGeom>
        </p:spPr>
      </p:pic>
    </p:spTree>
    <p:extLst>
      <p:ext uri="{BB962C8B-B14F-4D97-AF65-F5344CB8AC3E}">
        <p14:creationId xmlns:p14="http://schemas.microsoft.com/office/powerpoint/2010/main" val="8414257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The top 2 highest spending categories are Bills and Electronics for any month. However, these 2 categories are seeing more contribution during September month, festive season - 4.53% in Bills(Utilities) and </a:t>
            </a:r>
            <a:r>
              <a:rPr lang="en-US" sz="1600" b="1" dirty="0">
                <a:solidFill>
                  <a:schemeClr val="bg1"/>
                </a:solidFill>
                <a:latin typeface="Segoe UI" panose="020B0502040204020203" pitchFamily="34" charset="0"/>
                <a:cs typeface="Segoe UI" panose="020B0502040204020203" pitchFamily="34" charset="0"/>
              </a:rPr>
              <a:t>3.55</a:t>
            </a:r>
            <a:r>
              <a:rPr lang="en-US" sz="1600" b="1" dirty="0">
                <a:solidFill>
                  <a:schemeClr val="bg1"/>
                </a:solidFill>
                <a:effectLst/>
                <a:latin typeface="Segoe UI" panose="020B0502040204020203" pitchFamily="34" charset="0"/>
                <a:cs typeface="Segoe UI" panose="020B0502040204020203" pitchFamily="34" charset="0"/>
              </a:rPr>
              <a:t>% in Electronics.  </a:t>
            </a:r>
            <a:r>
              <a:rPr lang="en-US" sz="1600" b="1" dirty="0">
                <a:solidFill>
                  <a:schemeClr val="bg1"/>
                </a:solidFill>
                <a:latin typeface="Segoe UI" panose="020B0502040204020203" pitchFamily="34" charset="0"/>
                <a:cs typeface="Segoe UI" panose="020B0502040204020203" pitchFamily="34" charset="0"/>
              </a:rPr>
              <a:t>Above chart shows Mumbai data. Please check the live PowerBI dashboard for other cities’ data.</a:t>
            </a:r>
            <a:endParaRPr lang="en-IN" sz="1600" b="1" dirty="0">
              <a:solidFill>
                <a:schemeClr val="bg1"/>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D73170B-D89A-8458-8B3A-52DD3B5DE40A}"/>
              </a:ext>
            </a:extLst>
          </p:cNvPr>
          <p:cNvPicPr>
            <a:picLocks noChangeAspect="1"/>
          </p:cNvPicPr>
          <p:nvPr/>
        </p:nvPicPr>
        <p:blipFill>
          <a:blip r:embed="rId2"/>
          <a:stretch>
            <a:fillRect/>
          </a:stretch>
        </p:blipFill>
        <p:spPr>
          <a:xfrm>
            <a:off x="640702" y="337706"/>
            <a:ext cx="10910595" cy="5074049"/>
          </a:xfrm>
          <a:prstGeom prst="rect">
            <a:avLst/>
          </a:prstGeom>
        </p:spPr>
      </p:pic>
    </p:spTree>
    <p:extLst>
      <p:ext uri="{BB962C8B-B14F-4D97-AF65-F5344CB8AC3E}">
        <p14:creationId xmlns:p14="http://schemas.microsoft.com/office/powerpoint/2010/main" val="4072148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E0ADF704-DA43-CC2C-2492-9F0F30A42083}"/>
              </a:ext>
            </a:extLst>
          </p:cNvPr>
          <p:cNvSpPr txBox="1"/>
          <p:nvPr/>
        </p:nvSpPr>
        <p:spPr>
          <a:xfrm>
            <a:off x="435429" y="696551"/>
            <a:ext cx="11041226" cy="4401205"/>
          </a:xfrm>
          <a:prstGeom prst="rect">
            <a:avLst/>
          </a:prstGeom>
          <a:noFill/>
        </p:spPr>
        <p:txBody>
          <a:bodyPr wrap="square" rtlCol="0">
            <a:spAutoFit/>
          </a:bodyPr>
          <a:lstStyle/>
          <a:p>
            <a:pPr algn="ctr"/>
            <a:r>
              <a:rPr lang="en-US" sz="2000" b="1" dirty="0">
                <a:solidFill>
                  <a:schemeClr val="bg1"/>
                </a:solidFill>
                <a:effectLst/>
                <a:latin typeface="Segoe UI" panose="020B0502040204020203" pitchFamily="34" charset="0"/>
                <a:cs typeface="Segoe UI" panose="020B0502040204020203" pitchFamily="34" charset="0"/>
              </a:rPr>
              <a:t>Insights about Spending Behavior:</a:t>
            </a:r>
          </a:p>
          <a:p>
            <a:pPr algn="ctr"/>
            <a:endParaRPr lang="en-US" sz="2000" b="1" dirty="0">
              <a:solidFill>
                <a:schemeClr val="bg1"/>
              </a:solidFill>
              <a:effectLst/>
              <a:latin typeface="Segoe UI" panose="020B0502040204020203" pitchFamily="34" charset="0"/>
              <a:cs typeface="Segoe UI" panose="020B0502040204020203" pitchFamily="34" charset="0"/>
            </a:endParaRPr>
          </a:p>
          <a:p>
            <a:pPr marL="457200" indent="-457200" algn="ctr">
              <a:buFont typeface="+mj-lt"/>
              <a:buAutoNum type="arabicPeriod"/>
            </a:pPr>
            <a:r>
              <a:rPr lang="en-US" sz="1600" b="1" dirty="0">
                <a:solidFill>
                  <a:schemeClr val="bg1"/>
                </a:solidFill>
                <a:effectLst/>
                <a:latin typeface="Segoe UI" panose="020B0502040204020203" pitchFamily="34" charset="0"/>
                <a:cs typeface="Segoe UI" panose="020B0502040204020203" pitchFamily="34" charset="0"/>
              </a:rPr>
              <a:t>Bills(21.42%) and Electronics(16.27%) are the top 2 categories, where customers tend to spend more using their credit cards.</a:t>
            </a:r>
          </a:p>
          <a:p>
            <a:pPr marL="457200" indent="-457200" algn="ctr">
              <a:buFont typeface="+mj-lt"/>
              <a:buAutoNum type="arabicPeriod"/>
            </a:pPr>
            <a:endParaRPr lang="en-US" sz="1600" b="1" dirty="0">
              <a:solidFill>
                <a:schemeClr val="bg1"/>
              </a:solidFill>
              <a:effectLst/>
              <a:latin typeface="Segoe UI" panose="020B0502040204020203" pitchFamily="34" charset="0"/>
              <a:cs typeface="Segoe UI" panose="020B0502040204020203" pitchFamily="34" charset="0"/>
            </a:endParaRPr>
          </a:p>
          <a:p>
            <a:pPr marL="457200" indent="-457200" algn="ctr">
              <a:buFont typeface="+mj-lt"/>
              <a:buAutoNum type="arabicPeriod"/>
            </a:pPr>
            <a:r>
              <a:rPr lang="en-US" sz="1600" b="1" dirty="0">
                <a:solidFill>
                  <a:schemeClr val="bg1"/>
                </a:solidFill>
                <a:effectLst/>
                <a:latin typeface="Segoe UI" panose="020B0502040204020203" pitchFamily="34" charset="0"/>
                <a:cs typeface="Segoe UI" panose="020B0502040204020203" pitchFamily="34" charset="0"/>
              </a:rPr>
              <a:t>Demographic classification tells us that Mumbai customers, Married, Male, customers of age group 25-34 years and those </a:t>
            </a:r>
            <a:r>
              <a:rPr lang="en-US" sz="1600" b="1" dirty="0">
                <a:solidFill>
                  <a:schemeClr val="bg1"/>
                </a:solidFill>
                <a:latin typeface="Segoe UI" panose="020B0502040204020203" pitchFamily="34" charset="0"/>
                <a:cs typeface="Segoe UI" panose="020B0502040204020203" pitchFamily="34" charset="0"/>
              </a:rPr>
              <a:t>who earn 60K – 69K INR per month use credit cards more for</a:t>
            </a:r>
            <a:r>
              <a:rPr lang="en-US" sz="1600" b="1" dirty="0">
                <a:solidFill>
                  <a:schemeClr val="bg1"/>
                </a:solidFill>
                <a:effectLst/>
                <a:latin typeface="Segoe UI" panose="020B0502040204020203" pitchFamily="34" charset="0"/>
                <a:cs typeface="Segoe UI" panose="020B0502040204020203" pitchFamily="34" charset="0"/>
              </a:rPr>
              <a:t> these 2 categories.</a:t>
            </a:r>
          </a:p>
          <a:p>
            <a:pPr marL="457200" indent="-457200" algn="ctr">
              <a:buFont typeface="+mj-lt"/>
              <a:buAutoNum type="arabicPeriod"/>
            </a:pPr>
            <a:endParaRPr lang="en-US" sz="1600" b="1" dirty="0">
              <a:solidFill>
                <a:schemeClr val="bg1"/>
              </a:solidFill>
              <a:latin typeface="Segoe UI" panose="020B0502040204020203" pitchFamily="34" charset="0"/>
              <a:cs typeface="Segoe UI" panose="020B0502040204020203" pitchFamily="34" charset="0"/>
            </a:endParaRPr>
          </a:p>
          <a:p>
            <a:pPr marL="457200" indent="-457200" algn="ctr">
              <a:buFont typeface="+mj-lt"/>
              <a:buAutoNum type="arabicPeriod"/>
            </a:pPr>
            <a:r>
              <a:rPr lang="en-US" sz="1600" b="1" dirty="0">
                <a:solidFill>
                  <a:schemeClr val="bg1"/>
                </a:solidFill>
                <a:latin typeface="Segoe UI" panose="020B0502040204020203" pitchFamily="34" charset="0"/>
                <a:cs typeface="Segoe UI" panose="020B0502040204020203" pitchFamily="34" charset="0"/>
              </a:rPr>
              <a:t>September month sees more spending as compared to other months with credit cards. Also, </a:t>
            </a:r>
            <a:r>
              <a:rPr lang="en-US" sz="1600" b="1" dirty="0">
                <a:solidFill>
                  <a:schemeClr val="bg1"/>
                </a:solidFill>
                <a:effectLst/>
                <a:latin typeface="Segoe UI" panose="020B0502040204020203" pitchFamily="34" charset="0"/>
                <a:cs typeface="Segoe UI" panose="020B0502040204020203" pitchFamily="34" charset="0"/>
              </a:rPr>
              <a:t>Bills and Electronics categories sees more spending for any month - 4.53% in Bills(Utilities) and </a:t>
            </a:r>
            <a:r>
              <a:rPr lang="en-US" sz="1600" b="1" dirty="0">
                <a:solidFill>
                  <a:schemeClr val="bg1"/>
                </a:solidFill>
                <a:latin typeface="Segoe UI" panose="020B0502040204020203" pitchFamily="34" charset="0"/>
                <a:cs typeface="Segoe UI" panose="020B0502040204020203" pitchFamily="34" charset="0"/>
              </a:rPr>
              <a:t>3.55</a:t>
            </a:r>
            <a:r>
              <a:rPr lang="en-US" sz="1600" b="1" dirty="0">
                <a:solidFill>
                  <a:schemeClr val="bg1"/>
                </a:solidFill>
                <a:effectLst/>
                <a:latin typeface="Segoe UI" panose="020B0502040204020203" pitchFamily="34" charset="0"/>
                <a:cs typeface="Segoe UI" panose="020B0502040204020203" pitchFamily="34" charset="0"/>
              </a:rPr>
              <a:t>% in Electronics for September month.  </a:t>
            </a:r>
          </a:p>
          <a:p>
            <a:pPr marL="457200" indent="-457200" algn="ctr">
              <a:buFont typeface="+mj-lt"/>
              <a:buAutoNum type="arabicPeriod"/>
            </a:pPr>
            <a:endParaRPr lang="en-US" sz="1600" b="1" dirty="0">
              <a:solidFill>
                <a:schemeClr val="bg1"/>
              </a:solidFill>
              <a:latin typeface="Segoe UI" panose="020B0502040204020203" pitchFamily="34" charset="0"/>
              <a:cs typeface="Segoe UI" panose="020B0502040204020203" pitchFamily="34" charset="0"/>
            </a:endParaRPr>
          </a:p>
          <a:p>
            <a:pPr marL="457200" indent="-457200" algn="ctr">
              <a:buFont typeface="+mj-lt"/>
              <a:buAutoNum type="arabicPeriod"/>
            </a:pPr>
            <a:r>
              <a:rPr lang="en-US" sz="1600" b="1" dirty="0">
                <a:solidFill>
                  <a:schemeClr val="bg1"/>
                </a:solidFill>
                <a:latin typeface="Segoe UI" panose="020B0502040204020203" pitchFamily="34" charset="0"/>
                <a:cs typeface="Segoe UI" panose="020B0502040204020203" pitchFamily="34" charset="0"/>
              </a:rPr>
              <a:t>It is advisable to provide cashback/bonus rewards to the highest spenders specifically for bills (utility) and electronics purchases. Offers such as 2% cashback on all offline spends, 3% cashback on all online spends, and 5% cashback on Amazon. This would encourage more credit card usage and good savings on their pockets.</a:t>
            </a:r>
          </a:p>
          <a:p>
            <a:pPr marL="457200" indent="-457200" algn="ctr">
              <a:buFont typeface="+mj-lt"/>
              <a:buAutoNum type="arabicPeriod"/>
            </a:pPr>
            <a:endParaRPr lang="en-IN" sz="16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20185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407299" y="4562669"/>
            <a:ext cx="7147248" cy="584775"/>
          </a:xfrm>
          <a:prstGeom prst="rect">
            <a:avLst/>
          </a:prstGeom>
          <a:noFill/>
        </p:spPr>
        <p:txBody>
          <a:bodyPr wrap="square" rtlCol="0">
            <a:spAutoFit/>
          </a:bodyPr>
          <a:lstStyle/>
          <a:p>
            <a:pPr algn="ctr"/>
            <a:r>
              <a:rPr lang="en-IN" sz="3200" b="1" dirty="0">
                <a:solidFill>
                  <a:schemeClr val="bg1"/>
                </a:solidFill>
              </a:rPr>
              <a:t>Key Performance Indicators (KPI)</a:t>
            </a:r>
          </a:p>
        </p:txBody>
      </p:sp>
      <p:pic>
        <p:nvPicPr>
          <p:cNvPr id="4" name="Picture 3">
            <a:extLst>
              <a:ext uri="{FF2B5EF4-FFF2-40B4-BE49-F238E27FC236}">
                <a16:creationId xmlns:a16="http://schemas.microsoft.com/office/drawing/2014/main" id="{05DAF9F2-9A88-6D10-9B4B-0FCA18559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17" y="1466121"/>
            <a:ext cx="2855165" cy="2855165"/>
          </a:xfrm>
          <a:prstGeom prst="rect">
            <a:avLst/>
          </a:prstGeom>
        </p:spPr>
      </p:pic>
    </p:spTree>
    <p:extLst>
      <p:ext uri="{BB962C8B-B14F-4D97-AF65-F5344CB8AC3E}">
        <p14:creationId xmlns:p14="http://schemas.microsoft.com/office/powerpoint/2010/main" val="18025363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2" y="807194"/>
            <a:ext cx="6088222" cy="5910847"/>
          </a:xfrm>
          <a:prstGeom prst="roundRect">
            <a:avLst>
              <a:gd name="adj" fmla="val 10822"/>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381147EF-550E-3DB7-A3CC-237629FAA1C4}"/>
              </a:ext>
            </a:extLst>
          </p:cNvPr>
          <p:cNvSpPr txBox="1"/>
          <p:nvPr/>
        </p:nvSpPr>
        <p:spPr>
          <a:xfrm>
            <a:off x="1138335" y="1037913"/>
            <a:ext cx="4957666" cy="2800767"/>
          </a:xfrm>
          <a:prstGeom prst="rect">
            <a:avLst/>
          </a:prstGeom>
          <a:noFill/>
        </p:spPr>
        <p:txBody>
          <a:bodyPr wrap="square" rtlCol="0">
            <a:spAutoFit/>
          </a:bodyPr>
          <a:lstStyle/>
          <a:p>
            <a:r>
              <a:rPr lang="en-IN" sz="1600" b="1" dirty="0">
                <a:solidFill>
                  <a:schemeClr val="bg1"/>
                </a:solidFill>
                <a:latin typeface="Segoe UI" panose="020B0502040204020203" pitchFamily="34" charset="0"/>
                <a:cs typeface="Segoe UI" panose="020B0502040204020203" pitchFamily="34" charset="0"/>
              </a:rPr>
              <a:t>Mitron Bank has provided sample data of 4000 customers spread across 5 cities – Bengaluru, Chennai, Delhi NCR, Hyderabad and Mumbai and their transactions over 6 months from May to September. Customers demographic details are provided in dim_customers csv file. And their spending/transaction details are provided in fact_spends csv file. For each customer in dim_customers file, there are 6 rows of data in fact_spends file – one for each transaction per month.</a:t>
            </a:r>
          </a:p>
        </p:txBody>
      </p:sp>
      <p:sp>
        <p:nvSpPr>
          <p:cNvPr id="5" name="TextBox 4">
            <a:extLst>
              <a:ext uri="{FF2B5EF4-FFF2-40B4-BE49-F238E27FC236}">
                <a16:creationId xmlns:a16="http://schemas.microsoft.com/office/drawing/2014/main" id="{D53539E6-3B0A-E509-F1A9-E7DB68F69EAF}"/>
              </a:ext>
            </a:extLst>
          </p:cNvPr>
          <p:cNvSpPr txBox="1"/>
          <p:nvPr/>
        </p:nvSpPr>
        <p:spPr>
          <a:xfrm>
            <a:off x="656251" y="364475"/>
            <a:ext cx="2180256" cy="400110"/>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Available Data</a:t>
            </a:r>
          </a:p>
        </p:txBody>
      </p:sp>
      <p:graphicFrame>
        <p:nvGraphicFramePr>
          <p:cNvPr id="8" name="Table 7">
            <a:extLst>
              <a:ext uri="{FF2B5EF4-FFF2-40B4-BE49-F238E27FC236}">
                <a16:creationId xmlns:a16="http://schemas.microsoft.com/office/drawing/2014/main" id="{75F591E6-7660-8E37-BBFC-57504B674FF4}"/>
              </a:ext>
            </a:extLst>
          </p:cNvPr>
          <p:cNvGraphicFramePr>
            <a:graphicFrameLocks noGrp="1"/>
          </p:cNvGraphicFramePr>
          <p:nvPr>
            <p:extLst>
              <p:ext uri="{D42A27DB-BD31-4B8C-83A1-F6EECF244321}">
                <p14:modId xmlns:p14="http://schemas.microsoft.com/office/powerpoint/2010/main" val="509487142"/>
              </p:ext>
            </p:extLst>
          </p:nvPr>
        </p:nvGraphicFramePr>
        <p:xfrm>
          <a:off x="1186021" y="3881289"/>
          <a:ext cx="2465355" cy="2438400"/>
        </p:xfrm>
        <a:graphic>
          <a:graphicData uri="http://schemas.openxmlformats.org/drawingml/2006/table">
            <a:tbl>
              <a:tblPr firstRow="1" bandRow="1">
                <a:tableStyleId>{F5AB1C69-6EDB-4FF4-983F-18BD219EF322}</a:tableStyleId>
              </a:tblPr>
              <a:tblGrid>
                <a:gridCol w="2465355">
                  <a:extLst>
                    <a:ext uri="{9D8B030D-6E8A-4147-A177-3AD203B41FA5}">
                      <a16:colId xmlns:a16="http://schemas.microsoft.com/office/drawing/2014/main" val="371209913"/>
                    </a:ext>
                  </a:extLst>
                </a:gridCol>
              </a:tblGrid>
              <a:tr h="258821">
                <a:tc>
                  <a:txBody>
                    <a:bodyPr/>
                    <a:lstStyle/>
                    <a:p>
                      <a:r>
                        <a:rPr lang="en-IN" sz="1400" b="1" dirty="0"/>
                        <a:t>Dim Customers</a:t>
                      </a:r>
                    </a:p>
                  </a:txBody>
                  <a:tcPr/>
                </a:tc>
                <a:extLst>
                  <a:ext uri="{0D108BD9-81ED-4DB2-BD59-A6C34878D82A}">
                    <a16:rowId xmlns:a16="http://schemas.microsoft.com/office/drawing/2014/main" val="2785412358"/>
                  </a:ext>
                </a:extLst>
              </a:tr>
              <a:tr h="258821">
                <a:tc>
                  <a:txBody>
                    <a:bodyPr/>
                    <a:lstStyle/>
                    <a:p>
                      <a:r>
                        <a:rPr lang="en-IN" sz="1400" b="1" dirty="0"/>
                        <a:t>Customer ID</a:t>
                      </a:r>
                    </a:p>
                  </a:txBody>
                  <a:tcPr/>
                </a:tc>
                <a:extLst>
                  <a:ext uri="{0D108BD9-81ED-4DB2-BD59-A6C34878D82A}">
                    <a16:rowId xmlns:a16="http://schemas.microsoft.com/office/drawing/2014/main" val="2981354571"/>
                  </a:ext>
                </a:extLst>
              </a:tr>
              <a:tr h="258821">
                <a:tc>
                  <a:txBody>
                    <a:bodyPr/>
                    <a:lstStyle/>
                    <a:p>
                      <a:r>
                        <a:rPr lang="en-IN" sz="1400" b="1" dirty="0"/>
                        <a:t>Age group</a:t>
                      </a:r>
                    </a:p>
                  </a:txBody>
                  <a:tcPr/>
                </a:tc>
                <a:extLst>
                  <a:ext uri="{0D108BD9-81ED-4DB2-BD59-A6C34878D82A}">
                    <a16:rowId xmlns:a16="http://schemas.microsoft.com/office/drawing/2014/main" val="642833596"/>
                  </a:ext>
                </a:extLst>
              </a:tr>
              <a:tr h="258821">
                <a:tc>
                  <a:txBody>
                    <a:bodyPr/>
                    <a:lstStyle/>
                    <a:p>
                      <a:r>
                        <a:rPr lang="en-IN" sz="1400" b="1" dirty="0"/>
                        <a:t>City</a:t>
                      </a:r>
                    </a:p>
                  </a:txBody>
                  <a:tcPr/>
                </a:tc>
                <a:extLst>
                  <a:ext uri="{0D108BD9-81ED-4DB2-BD59-A6C34878D82A}">
                    <a16:rowId xmlns:a16="http://schemas.microsoft.com/office/drawing/2014/main" val="204985573"/>
                  </a:ext>
                </a:extLst>
              </a:tr>
              <a:tr h="258821">
                <a:tc>
                  <a:txBody>
                    <a:bodyPr/>
                    <a:lstStyle/>
                    <a:p>
                      <a:r>
                        <a:rPr lang="en-IN" sz="1400" b="1" dirty="0"/>
                        <a:t>Occupation</a:t>
                      </a:r>
                    </a:p>
                  </a:txBody>
                  <a:tcPr/>
                </a:tc>
                <a:extLst>
                  <a:ext uri="{0D108BD9-81ED-4DB2-BD59-A6C34878D82A}">
                    <a16:rowId xmlns:a16="http://schemas.microsoft.com/office/drawing/2014/main" val="2135227063"/>
                  </a:ext>
                </a:extLst>
              </a:tr>
              <a:tr h="258821">
                <a:tc>
                  <a:txBody>
                    <a:bodyPr/>
                    <a:lstStyle/>
                    <a:p>
                      <a:r>
                        <a:rPr lang="en-IN" sz="1400" b="1" dirty="0"/>
                        <a:t>Gender</a:t>
                      </a:r>
                    </a:p>
                  </a:txBody>
                  <a:tcPr/>
                </a:tc>
                <a:extLst>
                  <a:ext uri="{0D108BD9-81ED-4DB2-BD59-A6C34878D82A}">
                    <a16:rowId xmlns:a16="http://schemas.microsoft.com/office/drawing/2014/main" val="1217180876"/>
                  </a:ext>
                </a:extLst>
              </a:tr>
              <a:tr h="258821">
                <a:tc>
                  <a:txBody>
                    <a:bodyPr/>
                    <a:lstStyle/>
                    <a:p>
                      <a:r>
                        <a:rPr lang="en-IN" sz="1400" b="1" dirty="0"/>
                        <a:t>Marital Status</a:t>
                      </a:r>
                    </a:p>
                  </a:txBody>
                  <a:tcPr/>
                </a:tc>
                <a:extLst>
                  <a:ext uri="{0D108BD9-81ED-4DB2-BD59-A6C34878D82A}">
                    <a16:rowId xmlns:a16="http://schemas.microsoft.com/office/drawing/2014/main" val="1172327259"/>
                  </a:ext>
                </a:extLst>
              </a:tr>
              <a:tr h="258821">
                <a:tc>
                  <a:txBody>
                    <a:bodyPr/>
                    <a:lstStyle/>
                    <a:p>
                      <a:r>
                        <a:rPr lang="en-IN" sz="1400" b="1" dirty="0"/>
                        <a:t>Average Income</a:t>
                      </a:r>
                    </a:p>
                  </a:txBody>
                  <a:tcPr/>
                </a:tc>
                <a:extLst>
                  <a:ext uri="{0D108BD9-81ED-4DB2-BD59-A6C34878D82A}">
                    <a16:rowId xmlns:a16="http://schemas.microsoft.com/office/drawing/2014/main" val="3951307651"/>
                  </a:ext>
                </a:extLst>
              </a:tr>
            </a:tbl>
          </a:graphicData>
        </a:graphic>
      </p:graphicFrame>
      <p:graphicFrame>
        <p:nvGraphicFramePr>
          <p:cNvPr id="12" name="Table 11">
            <a:extLst>
              <a:ext uri="{FF2B5EF4-FFF2-40B4-BE49-F238E27FC236}">
                <a16:creationId xmlns:a16="http://schemas.microsoft.com/office/drawing/2014/main" id="{34B49C92-D483-1263-8B79-EE7EB478550E}"/>
              </a:ext>
            </a:extLst>
          </p:cNvPr>
          <p:cNvGraphicFramePr>
            <a:graphicFrameLocks noGrp="1"/>
          </p:cNvGraphicFramePr>
          <p:nvPr>
            <p:extLst>
              <p:ext uri="{D42A27DB-BD31-4B8C-83A1-F6EECF244321}">
                <p14:modId xmlns:p14="http://schemas.microsoft.com/office/powerpoint/2010/main" val="2158545804"/>
              </p:ext>
            </p:extLst>
          </p:nvPr>
        </p:nvGraphicFramePr>
        <p:xfrm>
          <a:off x="3838379" y="3881289"/>
          <a:ext cx="2536112" cy="2133600"/>
        </p:xfrm>
        <a:graphic>
          <a:graphicData uri="http://schemas.openxmlformats.org/drawingml/2006/table">
            <a:tbl>
              <a:tblPr firstRow="1" bandRow="1">
                <a:tableStyleId>{F5AB1C69-6EDB-4FF4-983F-18BD219EF322}</a:tableStyleId>
              </a:tblPr>
              <a:tblGrid>
                <a:gridCol w="2536112">
                  <a:extLst>
                    <a:ext uri="{9D8B030D-6E8A-4147-A177-3AD203B41FA5}">
                      <a16:colId xmlns:a16="http://schemas.microsoft.com/office/drawing/2014/main" val="2104353208"/>
                    </a:ext>
                  </a:extLst>
                </a:gridCol>
              </a:tblGrid>
              <a:tr h="304362">
                <a:tc>
                  <a:txBody>
                    <a:bodyPr/>
                    <a:lstStyle/>
                    <a:p>
                      <a:r>
                        <a:rPr lang="en-IN" sz="1400" b="1" dirty="0"/>
                        <a:t>Fact Spends</a:t>
                      </a:r>
                    </a:p>
                  </a:txBody>
                  <a:tcPr/>
                </a:tc>
                <a:extLst>
                  <a:ext uri="{0D108BD9-81ED-4DB2-BD59-A6C34878D82A}">
                    <a16:rowId xmlns:a16="http://schemas.microsoft.com/office/drawing/2014/main" val="2058856587"/>
                  </a:ext>
                </a:extLst>
              </a:tr>
              <a:tr h="304362">
                <a:tc>
                  <a:txBody>
                    <a:bodyPr/>
                    <a:lstStyle/>
                    <a:p>
                      <a:r>
                        <a:rPr lang="en-IN" sz="1400" b="1" dirty="0"/>
                        <a:t>Customer ID</a:t>
                      </a:r>
                    </a:p>
                  </a:txBody>
                  <a:tcPr/>
                </a:tc>
                <a:extLst>
                  <a:ext uri="{0D108BD9-81ED-4DB2-BD59-A6C34878D82A}">
                    <a16:rowId xmlns:a16="http://schemas.microsoft.com/office/drawing/2014/main" val="759914186"/>
                  </a:ext>
                </a:extLst>
              </a:tr>
              <a:tr h="304362">
                <a:tc>
                  <a:txBody>
                    <a:bodyPr/>
                    <a:lstStyle/>
                    <a:p>
                      <a:r>
                        <a:rPr lang="en-IN" sz="1400" b="1" dirty="0"/>
                        <a:t>Month</a:t>
                      </a:r>
                    </a:p>
                  </a:txBody>
                  <a:tcPr/>
                </a:tc>
                <a:extLst>
                  <a:ext uri="{0D108BD9-81ED-4DB2-BD59-A6C34878D82A}">
                    <a16:rowId xmlns:a16="http://schemas.microsoft.com/office/drawing/2014/main" val="3308207463"/>
                  </a:ext>
                </a:extLst>
              </a:tr>
              <a:tr h="304362">
                <a:tc>
                  <a:txBody>
                    <a:bodyPr/>
                    <a:lstStyle/>
                    <a:p>
                      <a:r>
                        <a:rPr lang="en-IN" sz="1400" b="1" dirty="0"/>
                        <a:t>Category</a:t>
                      </a:r>
                    </a:p>
                  </a:txBody>
                  <a:tcPr/>
                </a:tc>
                <a:extLst>
                  <a:ext uri="{0D108BD9-81ED-4DB2-BD59-A6C34878D82A}">
                    <a16:rowId xmlns:a16="http://schemas.microsoft.com/office/drawing/2014/main" val="3550078671"/>
                  </a:ext>
                </a:extLst>
              </a:tr>
              <a:tr h="304362">
                <a:tc>
                  <a:txBody>
                    <a:bodyPr/>
                    <a:lstStyle/>
                    <a:p>
                      <a:r>
                        <a:rPr lang="en-IN" sz="1400" b="1" dirty="0"/>
                        <a:t>Occupation</a:t>
                      </a:r>
                    </a:p>
                  </a:txBody>
                  <a:tcPr/>
                </a:tc>
                <a:extLst>
                  <a:ext uri="{0D108BD9-81ED-4DB2-BD59-A6C34878D82A}">
                    <a16:rowId xmlns:a16="http://schemas.microsoft.com/office/drawing/2014/main" val="3629338364"/>
                  </a:ext>
                </a:extLst>
              </a:tr>
              <a:tr h="304362">
                <a:tc>
                  <a:txBody>
                    <a:bodyPr/>
                    <a:lstStyle/>
                    <a:p>
                      <a:r>
                        <a:rPr lang="en-IN" sz="1400" b="1" dirty="0"/>
                        <a:t>Payment Type</a:t>
                      </a:r>
                    </a:p>
                  </a:txBody>
                  <a:tcPr/>
                </a:tc>
                <a:extLst>
                  <a:ext uri="{0D108BD9-81ED-4DB2-BD59-A6C34878D82A}">
                    <a16:rowId xmlns:a16="http://schemas.microsoft.com/office/drawing/2014/main" val="1271325804"/>
                  </a:ext>
                </a:extLst>
              </a:tr>
              <a:tr h="304362">
                <a:tc>
                  <a:txBody>
                    <a:bodyPr/>
                    <a:lstStyle/>
                    <a:p>
                      <a:r>
                        <a:rPr lang="en-IN" sz="1400" b="1" dirty="0"/>
                        <a:t>Spend</a:t>
                      </a:r>
                    </a:p>
                  </a:txBody>
                  <a:tcPr/>
                </a:tc>
                <a:extLst>
                  <a:ext uri="{0D108BD9-81ED-4DB2-BD59-A6C34878D82A}">
                    <a16:rowId xmlns:a16="http://schemas.microsoft.com/office/drawing/2014/main" val="1942568771"/>
                  </a:ext>
                </a:extLst>
              </a:tr>
            </a:tbl>
          </a:graphicData>
        </a:graphic>
      </p:graphicFrame>
      <p:sp>
        <p:nvSpPr>
          <p:cNvPr id="13" name="Rectangle: Rounded Corners 12">
            <a:extLst>
              <a:ext uri="{FF2B5EF4-FFF2-40B4-BE49-F238E27FC236}">
                <a16:creationId xmlns:a16="http://schemas.microsoft.com/office/drawing/2014/main" id="{7101C550-919F-9D24-11D1-871E9873FEA0}"/>
              </a:ext>
            </a:extLst>
          </p:cNvPr>
          <p:cNvSpPr/>
          <p:nvPr/>
        </p:nvSpPr>
        <p:spPr>
          <a:xfrm>
            <a:off x="6833507" y="807194"/>
            <a:ext cx="4800211" cy="5910847"/>
          </a:xfrm>
          <a:prstGeom prst="roundRect">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F82A72A8-7499-B983-5243-7EA6D906FDD2}"/>
              </a:ext>
            </a:extLst>
          </p:cNvPr>
          <p:cNvSpPr txBox="1"/>
          <p:nvPr/>
        </p:nvSpPr>
        <p:spPr>
          <a:xfrm>
            <a:off x="6957524" y="364475"/>
            <a:ext cx="2180256" cy="400110"/>
          </a:xfrm>
          <a:prstGeom prst="rect">
            <a:avLst/>
          </a:prstGeom>
          <a:noFill/>
        </p:spPr>
        <p:txBody>
          <a:bodyPr wrap="square" rtlCol="0">
            <a:spAutoFit/>
          </a:bodyPr>
          <a:lstStyle/>
          <a:p>
            <a:r>
              <a:rPr lang="en-IN" sz="2000" b="1" dirty="0">
                <a:latin typeface="Segoe UI" panose="020B0502040204020203" pitchFamily="34" charset="0"/>
                <a:cs typeface="Segoe UI" panose="020B0502040204020203" pitchFamily="34" charset="0"/>
              </a:rPr>
              <a:t>Missing Data</a:t>
            </a:r>
          </a:p>
        </p:txBody>
      </p:sp>
      <p:sp>
        <p:nvSpPr>
          <p:cNvPr id="16" name="TextBox 15">
            <a:extLst>
              <a:ext uri="{FF2B5EF4-FFF2-40B4-BE49-F238E27FC236}">
                <a16:creationId xmlns:a16="http://schemas.microsoft.com/office/drawing/2014/main" id="{DD3CC6BB-12D7-3383-51F8-D47B07E1CB02}"/>
              </a:ext>
            </a:extLst>
          </p:cNvPr>
          <p:cNvSpPr txBox="1"/>
          <p:nvPr/>
        </p:nvSpPr>
        <p:spPr>
          <a:xfrm>
            <a:off x="7528251" y="2085767"/>
            <a:ext cx="3219058" cy="2862322"/>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latin typeface="Segoe UI" panose="020B0502040204020203" pitchFamily="34" charset="0"/>
                <a:cs typeface="Segoe UI" panose="020B0502040204020203" pitchFamily="34" charset="0"/>
              </a:rPr>
              <a:t>Credit Limit for every income level is missing.</a:t>
            </a:r>
          </a:p>
          <a:p>
            <a:endParaRPr lang="en-IN" b="1"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b="1" dirty="0">
                <a:solidFill>
                  <a:schemeClr val="bg1"/>
                </a:solidFill>
                <a:latin typeface="Segoe UI" panose="020B0502040204020203" pitchFamily="34" charset="0"/>
                <a:cs typeface="Segoe UI" panose="020B0502040204020203" pitchFamily="34" charset="0"/>
              </a:rPr>
              <a:t>Only Month value and no day, year information is available.</a:t>
            </a:r>
          </a:p>
          <a:p>
            <a:endParaRPr lang="en-IN" b="1"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b="1" dirty="0">
                <a:solidFill>
                  <a:schemeClr val="bg1"/>
                </a:solidFill>
                <a:latin typeface="Segoe UI" panose="020B0502040204020203" pitchFamily="34" charset="0"/>
                <a:cs typeface="Segoe UI" panose="020B0502040204020203" pitchFamily="34" charset="0"/>
              </a:rPr>
              <a:t>Card Type Information like Visa, Platinum, Gold, Silver etc is missing.</a:t>
            </a:r>
          </a:p>
        </p:txBody>
      </p:sp>
    </p:spTree>
    <p:extLst>
      <p:ext uri="{BB962C8B-B14F-4D97-AF65-F5344CB8AC3E}">
        <p14:creationId xmlns:p14="http://schemas.microsoft.com/office/powerpoint/2010/main" val="333918167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767155"/>
            <a:ext cx="11041226" cy="3877985"/>
          </a:xfrm>
          <a:prstGeom prst="rect">
            <a:avLst/>
          </a:prstGeom>
          <a:noFill/>
        </p:spPr>
        <p:txBody>
          <a:bodyPr wrap="square" rtlCol="0">
            <a:spAutoFit/>
          </a:bodyPr>
          <a:lstStyle/>
          <a:p>
            <a:pPr algn="ctr"/>
            <a:endParaRPr lang="en-IN" sz="3200" b="1" dirty="0">
              <a:solidFill>
                <a:schemeClr val="bg1"/>
              </a:solidFill>
            </a:endParaRPr>
          </a:p>
          <a:p>
            <a:pPr algn="ctr"/>
            <a:endParaRPr lang="en-IN" sz="3200" b="1" dirty="0">
              <a:solidFill>
                <a:schemeClr val="bg1"/>
              </a:solidFill>
            </a:endParaRPr>
          </a:p>
          <a:p>
            <a:pPr algn="ctr"/>
            <a:endParaRPr lang="en-IN" sz="3200" b="1" dirty="0">
              <a:solidFill>
                <a:schemeClr val="bg1"/>
              </a:solidFill>
            </a:endParaRPr>
          </a:p>
          <a:p>
            <a:pPr algn="ctr"/>
            <a:endParaRPr lang="en-IN" sz="3200" b="1" dirty="0">
              <a:solidFill>
                <a:schemeClr val="bg1"/>
              </a:solidFill>
            </a:endParaRPr>
          </a:p>
          <a:p>
            <a:pPr algn="ctr"/>
            <a:r>
              <a:rPr lang="en-IN" sz="3200" b="1" dirty="0">
                <a:solidFill>
                  <a:schemeClr val="bg1"/>
                </a:solidFill>
              </a:rPr>
              <a:t>Transaction Volume</a:t>
            </a:r>
          </a:p>
          <a:p>
            <a:pPr algn="ctr"/>
            <a:endParaRPr lang="en-IN" sz="3200" b="1" dirty="0">
              <a:solidFill>
                <a:schemeClr val="bg1"/>
              </a:solidFill>
            </a:endParaRPr>
          </a:p>
          <a:p>
            <a:pPr algn="ctr"/>
            <a:r>
              <a:rPr lang="en-US" b="1" i="0" dirty="0">
                <a:solidFill>
                  <a:schemeClr val="bg1"/>
                </a:solidFill>
                <a:effectLst/>
                <a:latin typeface="Segoe UI" panose="020B0502040204020203" pitchFamily="34" charset="0"/>
              </a:rPr>
              <a:t>Transaction Volume KPI measures the total number of credit card transactions processed within a given period. </a:t>
            </a:r>
          </a:p>
          <a:p>
            <a:pPr algn="ct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7853431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Mumbai customers transact 26.95% (highest) whereas Hyderabad customers transact 14.83% (lowest) </a:t>
            </a:r>
            <a:r>
              <a:rPr lang="en-US" sz="1600" b="1" dirty="0">
                <a:solidFill>
                  <a:schemeClr val="bg1"/>
                </a:solidFill>
                <a:latin typeface="Segoe UI" panose="020B0502040204020203" pitchFamily="34" charset="0"/>
                <a:cs typeface="Segoe UI" panose="020B0502040204020203" pitchFamily="34" charset="0"/>
              </a:rPr>
              <a:t>of</a:t>
            </a:r>
            <a:r>
              <a:rPr lang="en-US" sz="1600" b="1" dirty="0">
                <a:solidFill>
                  <a:schemeClr val="bg1"/>
                </a:solidFill>
                <a:effectLst/>
                <a:latin typeface="Segoe UI" panose="020B0502040204020203" pitchFamily="34" charset="0"/>
                <a:cs typeface="Segoe UI" panose="020B0502040204020203" pitchFamily="34" charset="0"/>
              </a:rPr>
              <a:t> the Transaction Volume</a:t>
            </a:r>
            <a:r>
              <a:rPr lang="en-US" sz="1600" b="1" dirty="0">
                <a:solidFill>
                  <a:schemeClr val="bg1"/>
                </a:solidFill>
                <a:latin typeface="Segoe UI" panose="020B0502040204020203" pitchFamily="34" charset="0"/>
                <a:cs typeface="Segoe UI" panose="020B0502040204020203" pitchFamily="34" charset="0"/>
              </a:rPr>
              <a:t> with their credit cards.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C271AEE6-CD3B-1F67-42E1-6BB7976D006A}"/>
              </a:ext>
            </a:extLst>
          </p:cNvPr>
          <p:cNvPicPr>
            <a:picLocks noChangeAspect="1"/>
          </p:cNvPicPr>
          <p:nvPr/>
        </p:nvPicPr>
        <p:blipFill>
          <a:blip r:embed="rId2"/>
          <a:stretch>
            <a:fillRect/>
          </a:stretch>
        </p:blipFill>
        <p:spPr>
          <a:xfrm>
            <a:off x="472747" y="514191"/>
            <a:ext cx="11202963" cy="4733307"/>
          </a:xfrm>
          <a:prstGeom prst="rect">
            <a:avLst/>
          </a:prstGeom>
        </p:spPr>
      </p:pic>
    </p:spTree>
    <p:extLst>
      <p:ext uri="{BB962C8B-B14F-4D97-AF65-F5344CB8AC3E}">
        <p14:creationId xmlns:p14="http://schemas.microsoft.com/office/powerpoint/2010/main" val="3358900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Salaried IT Employees transact 32.35% (highest) whereas Government Employees transact 9.98% (lowest) of transaction volume with their credit cards.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3AABF01-EA49-8BC8-571D-56D27757E998}"/>
              </a:ext>
            </a:extLst>
          </p:cNvPr>
          <p:cNvPicPr>
            <a:picLocks noChangeAspect="1"/>
          </p:cNvPicPr>
          <p:nvPr/>
        </p:nvPicPr>
        <p:blipFill>
          <a:blip r:embed="rId2"/>
          <a:stretch>
            <a:fillRect/>
          </a:stretch>
        </p:blipFill>
        <p:spPr>
          <a:xfrm>
            <a:off x="527860" y="514191"/>
            <a:ext cx="11136279" cy="4781709"/>
          </a:xfrm>
          <a:prstGeom prst="rect">
            <a:avLst/>
          </a:prstGeom>
        </p:spPr>
      </p:pic>
    </p:spTree>
    <p:extLst>
      <p:ext uri="{BB962C8B-B14F-4D97-AF65-F5344CB8AC3E}">
        <p14:creationId xmlns:p14="http://schemas.microsoft.com/office/powerpoint/2010/main" val="1384025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Married customers transact 78.40% and Singles transact 21.60% of the Transaction Volume with their credit cards.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861175A0-34FE-E14C-B99F-72D8B135DC39}"/>
              </a:ext>
            </a:extLst>
          </p:cNvPr>
          <p:cNvPicPr>
            <a:picLocks noChangeAspect="1"/>
          </p:cNvPicPr>
          <p:nvPr/>
        </p:nvPicPr>
        <p:blipFill>
          <a:blip r:embed="rId2"/>
          <a:stretch>
            <a:fillRect/>
          </a:stretch>
        </p:blipFill>
        <p:spPr>
          <a:xfrm>
            <a:off x="491800" y="504859"/>
            <a:ext cx="11164858" cy="4800759"/>
          </a:xfrm>
          <a:prstGeom prst="rect">
            <a:avLst/>
          </a:prstGeom>
        </p:spPr>
      </p:pic>
    </p:spTree>
    <p:extLst>
      <p:ext uri="{BB962C8B-B14F-4D97-AF65-F5344CB8AC3E}">
        <p14:creationId xmlns:p14="http://schemas.microsoft.com/office/powerpoint/2010/main" val="3367340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Male customers transact 64.93% and Females transact 35.08% of the Transaction Volume with their credi</a:t>
            </a:r>
            <a:r>
              <a:rPr lang="en-US" sz="1600" b="1" dirty="0">
                <a:solidFill>
                  <a:schemeClr val="bg1"/>
                </a:solidFill>
                <a:latin typeface="Segoe UI" panose="020B0502040204020203" pitchFamily="34" charset="0"/>
                <a:cs typeface="Segoe UI" panose="020B0502040204020203" pitchFamily="34" charset="0"/>
              </a:rPr>
              <a:t>t cards.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7A70434-666C-D58B-0BCE-910386B06586}"/>
              </a:ext>
            </a:extLst>
          </p:cNvPr>
          <p:cNvPicPr>
            <a:picLocks noChangeAspect="1"/>
          </p:cNvPicPr>
          <p:nvPr/>
        </p:nvPicPr>
        <p:blipFill>
          <a:blip r:embed="rId2"/>
          <a:stretch>
            <a:fillRect/>
          </a:stretch>
        </p:blipFill>
        <p:spPr>
          <a:xfrm>
            <a:off x="496563" y="514191"/>
            <a:ext cx="11155332" cy="4734084"/>
          </a:xfrm>
          <a:prstGeom prst="rect">
            <a:avLst/>
          </a:prstGeom>
        </p:spPr>
      </p:pic>
    </p:spTree>
    <p:extLst>
      <p:ext uri="{BB962C8B-B14F-4D97-AF65-F5344CB8AC3E}">
        <p14:creationId xmlns:p14="http://schemas.microsoft.com/office/powerpoint/2010/main" val="2812403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25-34 years age customers transact 78.40% whereas 45+ years age transact 13.45% of the Transaction Volume with their credit cards.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B7A43E56-8361-092A-A711-48019DE279C4}"/>
              </a:ext>
            </a:extLst>
          </p:cNvPr>
          <p:cNvPicPr>
            <a:picLocks noChangeAspect="1"/>
          </p:cNvPicPr>
          <p:nvPr/>
        </p:nvPicPr>
        <p:blipFill>
          <a:blip r:embed="rId2"/>
          <a:stretch>
            <a:fillRect/>
          </a:stretch>
        </p:blipFill>
        <p:spPr>
          <a:xfrm>
            <a:off x="491800" y="514190"/>
            <a:ext cx="11164858" cy="4724559"/>
          </a:xfrm>
          <a:prstGeom prst="rect">
            <a:avLst/>
          </a:prstGeom>
        </p:spPr>
      </p:pic>
    </p:spTree>
    <p:extLst>
      <p:ext uri="{BB962C8B-B14F-4D97-AF65-F5344CB8AC3E}">
        <p14:creationId xmlns:p14="http://schemas.microsoft.com/office/powerpoint/2010/main" val="1261149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30K-39K average salary customers transact </a:t>
            </a:r>
            <a:r>
              <a:rPr lang="en-US" sz="1600" b="1" dirty="0">
                <a:solidFill>
                  <a:schemeClr val="bg1"/>
                </a:solidFill>
                <a:effectLst/>
                <a:latin typeface="Segoe UI" panose="020B0502040204020203" pitchFamily="34" charset="0"/>
                <a:cs typeface="Segoe UI" panose="020B0502040204020203" pitchFamily="34" charset="0"/>
              </a:rPr>
              <a:t>78.40% whereas 80K-89K average salary  transact 13.45% of the Transaction Volume with their credit cards. </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3F19FD8-2928-CF84-240B-DDE62D32C2BB}"/>
              </a:ext>
            </a:extLst>
          </p:cNvPr>
          <p:cNvPicPr>
            <a:picLocks noChangeAspect="1"/>
          </p:cNvPicPr>
          <p:nvPr/>
        </p:nvPicPr>
        <p:blipFill>
          <a:blip r:embed="rId2"/>
          <a:stretch>
            <a:fillRect/>
          </a:stretch>
        </p:blipFill>
        <p:spPr>
          <a:xfrm>
            <a:off x="525142" y="523716"/>
            <a:ext cx="11098174" cy="4715034"/>
          </a:xfrm>
          <a:prstGeom prst="rect">
            <a:avLst/>
          </a:prstGeom>
        </p:spPr>
      </p:pic>
    </p:spTree>
    <p:extLst>
      <p:ext uri="{BB962C8B-B14F-4D97-AF65-F5344CB8AC3E}">
        <p14:creationId xmlns:p14="http://schemas.microsoft.com/office/powerpoint/2010/main" val="22421906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323324" y="3069771"/>
            <a:ext cx="7147248" cy="584775"/>
          </a:xfrm>
          <a:prstGeom prst="rect">
            <a:avLst/>
          </a:prstGeom>
          <a:noFill/>
        </p:spPr>
        <p:txBody>
          <a:bodyPr wrap="square" rtlCol="0">
            <a:spAutoFit/>
          </a:bodyPr>
          <a:lstStyle/>
          <a:p>
            <a:pPr algn="ctr"/>
            <a:r>
              <a:rPr lang="en-IN" sz="3200" b="1" dirty="0">
                <a:solidFill>
                  <a:schemeClr val="bg1"/>
                </a:solidFill>
              </a:rPr>
              <a:t>Transaction Volume - Monthly Statistics</a:t>
            </a:r>
          </a:p>
        </p:txBody>
      </p:sp>
    </p:spTree>
    <p:extLst>
      <p:ext uri="{BB962C8B-B14F-4D97-AF65-F5344CB8AC3E}">
        <p14:creationId xmlns:p14="http://schemas.microsoft.com/office/powerpoint/2010/main" val="26903259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Above chart shows Bengaluru data. Please check the live </a:t>
            </a:r>
            <a:r>
              <a:rPr lang="en-US" sz="1600" b="1" dirty="0" err="1">
                <a:solidFill>
                  <a:schemeClr val="bg1"/>
                </a:solidFill>
                <a:latin typeface="Segoe UI" panose="020B0502040204020203" pitchFamily="34" charset="0"/>
                <a:cs typeface="Segoe UI" panose="020B0502040204020203" pitchFamily="34" charset="0"/>
              </a:rPr>
              <a:t>PowerBI</a:t>
            </a:r>
            <a:r>
              <a:rPr lang="en-US" sz="1600" b="1" dirty="0">
                <a:solidFill>
                  <a:schemeClr val="bg1"/>
                </a:solidFill>
                <a:latin typeface="Segoe UI" panose="020B0502040204020203" pitchFamily="34" charset="0"/>
                <a:cs typeface="Segoe UI" panose="020B0502040204020203" pitchFamily="34" charset="0"/>
              </a:rPr>
              <a:t> dashboard for other cities’ data.</a:t>
            </a:r>
            <a:endParaRPr lang="en-IN" sz="1600" b="1" dirty="0">
              <a:solidFill>
                <a:schemeClr val="bg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4780DC9E-50E6-6D89-D4D1-73BF818E72DB}"/>
              </a:ext>
            </a:extLst>
          </p:cNvPr>
          <p:cNvPicPr>
            <a:picLocks noChangeAspect="1"/>
          </p:cNvPicPr>
          <p:nvPr/>
        </p:nvPicPr>
        <p:blipFill>
          <a:blip r:embed="rId2"/>
          <a:stretch>
            <a:fillRect/>
          </a:stretch>
        </p:blipFill>
        <p:spPr>
          <a:xfrm>
            <a:off x="932748" y="392133"/>
            <a:ext cx="10059804" cy="5010042"/>
          </a:xfrm>
          <a:prstGeom prst="rect">
            <a:avLst/>
          </a:prstGeom>
        </p:spPr>
      </p:pic>
    </p:spTree>
    <p:extLst>
      <p:ext uri="{BB962C8B-B14F-4D97-AF65-F5344CB8AC3E}">
        <p14:creationId xmlns:p14="http://schemas.microsoft.com/office/powerpoint/2010/main" val="2927611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767155"/>
            <a:ext cx="11041226" cy="5232202"/>
          </a:xfrm>
          <a:prstGeom prst="rect">
            <a:avLst/>
          </a:prstGeom>
          <a:noFill/>
        </p:spPr>
        <p:txBody>
          <a:bodyPr wrap="square" rtlCol="0">
            <a:spAutoFit/>
          </a:bodyPr>
          <a:lstStyle/>
          <a:p>
            <a:pPr algn="ctr"/>
            <a:r>
              <a:rPr lang="en-IN" sz="3200" b="1" dirty="0">
                <a:solidFill>
                  <a:schemeClr val="bg1"/>
                </a:solidFill>
              </a:rPr>
              <a:t>Insights about Transaction Volume</a:t>
            </a:r>
          </a:p>
          <a:p>
            <a:pPr algn="ctr"/>
            <a:endParaRPr lang="en-IN" sz="3200" b="1" dirty="0">
              <a:solidFill>
                <a:schemeClr val="bg1"/>
              </a:solidFill>
            </a:endParaRPr>
          </a:p>
          <a:p>
            <a:pPr marL="285750" indent="-285750" algn="ctr">
              <a:buFont typeface="Arial" panose="020B0604020202020204" pitchFamily="34" charset="0"/>
              <a:buChar char="•"/>
            </a:pPr>
            <a:r>
              <a:rPr lang="en-US" b="1" i="0" dirty="0">
                <a:solidFill>
                  <a:schemeClr val="bg1"/>
                </a:solidFill>
                <a:effectLst/>
                <a:latin typeface="Segoe UI" panose="020B0502040204020203" pitchFamily="34" charset="0"/>
              </a:rPr>
              <a:t>No. of transactions per month is consistent for all 6 months across all 5 cities.</a:t>
            </a:r>
          </a:p>
          <a:p>
            <a:pPr marL="285750" indent="-285750" algn="ctr">
              <a:buFont typeface="Arial" panose="020B0604020202020204" pitchFamily="34" charset="0"/>
              <a:buChar char="•"/>
            </a:pPr>
            <a:endParaRPr lang="en-US" b="1" i="0" dirty="0">
              <a:solidFill>
                <a:schemeClr val="bg1"/>
              </a:solidFill>
              <a:effectLst/>
              <a:latin typeface="Segoe UI" panose="020B0502040204020203" pitchFamily="34" charset="0"/>
            </a:endParaRPr>
          </a:p>
          <a:p>
            <a:pPr marL="285750" indent="-285750" algn="ctr">
              <a:buFont typeface="Arial" panose="020B0604020202020204" pitchFamily="34" charset="0"/>
              <a:buChar char="•"/>
            </a:pPr>
            <a:r>
              <a:rPr lang="en-US" b="1" i="0" dirty="0">
                <a:solidFill>
                  <a:schemeClr val="bg1"/>
                </a:solidFill>
                <a:effectLst/>
                <a:latin typeface="Segoe UI" panose="020B0502040204020203" pitchFamily="34" charset="0"/>
              </a:rPr>
              <a:t>Mumbai customers </a:t>
            </a:r>
            <a:r>
              <a:rPr lang="en-US" b="1" dirty="0">
                <a:solidFill>
                  <a:schemeClr val="bg1"/>
                </a:solidFill>
                <a:latin typeface="Segoe UI" panose="020B0502040204020203" pitchFamily="34" charset="0"/>
              </a:rPr>
              <a:t>contribute to 26.95% of total transaction volume. So also Salaried IT Employees, Married, Male, Age group 25-34 years and 30K-39K Average Salary customers contribute more to the total transaction volume. Hence cashback and rewards can be offered to encourage customers to use credit cards more for their online shopping.</a:t>
            </a:r>
            <a:endParaRPr lang="en-US" b="1" i="0" dirty="0">
              <a:solidFill>
                <a:schemeClr val="bg1"/>
              </a:solidFill>
              <a:effectLst/>
              <a:latin typeface="Segoe UI" panose="020B0502040204020203" pitchFamily="34" charset="0"/>
            </a:endParaRPr>
          </a:p>
          <a:p>
            <a:pPr algn="ctr"/>
            <a:endParaRPr lang="en-US" b="1" i="0" dirty="0">
              <a:solidFill>
                <a:schemeClr val="bg1"/>
              </a:solidFill>
              <a:effectLst/>
              <a:latin typeface="Segoe UI" panose="020B0502040204020203" pitchFamily="34" charset="0"/>
            </a:endParaRPr>
          </a:p>
          <a:p>
            <a:pPr marL="285750" indent="-285750" algn="ctr">
              <a:buFont typeface="Arial" panose="020B0604020202020204" pitchFamily="34" charset="0"/>
              <a:buChar char="•"/>
            </a:pPr>
            <a:r>
              <a:rPr lang="en-US" b="1" i="0" dirty="0">
                <a:solidFill>
                  <a:schemeClr val="bg1"/>
                </a:solidFill>
                <a:effectLst/>
                <a:latin typeface="Segoe UI" panose="020B0502040204020203" pitchFamily="34" charset="0"/>
              </a:rPr>
              <a:t>This KPI provides insight into the overall business activity of the company and helps assess its operational efficiency. </a:t>
            </a:r>
          </a:p>
          <a:p>
            <a:pPr algn="ctr"/>
            <a:endParaRPr lang="en-US" b="1" i="0" dirty="0">
              <a:solidFill>
                <a:schemeClr val="bg1"/>
              </a:solidFill>
              <a:effectLst/>
              <a:latin typeface="Segoe UI" panose="020B0502040204020203" pitchFamily="34" charset="0"/>
            </a:endParaRPr>
          </a:p>
          <a:p>
            <a:pPr marL="285750" indent="-285750" algn="ctr">
              <a:buFont typeface="Arial" panose="020B0604020202020204" pitchFamily="34" charset="0"/>
              <a:buChar char="•"/>
            </a:pPr>
            <a:r>
              <a:rPr lang="en-US" b="1" i="0" dirty="0">
                <a:solidFill>
                  <a:schemeClr val="bg1"/>
                </a:solidFill>
                <a:effectLst/>
                <a:latin typeface="Segoe UI" panose="020B0502040204020203" pitchFamily="34" charset="0"/>
              </a:rPr>
              <a:t>Tracking this KPI would help credit card company to monitor their growth and identify patterns in customer behavior. </a:t>
            </a:r>
          </a:p>
          <a:p>
            <a:pPr algn="ctr"/>
            <a:endParaRPr lang="en-US" b="1" i="0" dirty="0">
              <a:solidFill>
                <a:schemeClr val="bg1"/>
              </a:solidFill>
              <a:effectLst/>
              <a:latin typeface="Segoe UI" panose="020B0502040204020203" pitchFamily="34" charset="0"/>
            </a:endParaRPr>
          </a:p>
          <a:p>
            <a:pPr marL="285750" indent="-285750" algn="ctr">
              <a:buFont typeface="Arial" panose="020B0604020202020204" pitchFamily="34" charset="0"/>
              <a:buChar char="•"/>
            </a:pPr>
            <a:r>
              <a:rPr lang="en-US" b="1" i="0" dirty="0">
                <a:solidFill>
                  <a:schemeClr val="bg1"/>
                </a:solidFill>
                <a:effectLst/>
                <a:latin typeface="Segoe UI" panose="020B0502040204020203" pitchFamily="34" charset="0"/>
              </a:rPr>
              <a:t>Also, a benchmark can be set and aimed to achieve year-over-year growth in transaction volume to stay competitive in the market.</a:t>
            </a:r>
            <a:endParaRPr lang="en-IN" b="1" dirty="0">
              <a:solidFill>
                <a:schemeClr val="bg1"/>
              </a:solidFill>
            </a:endParaRPr>
          </a:p>
        </p:txBody>
      </p:sp>
    </p:spTree>
    <p:extLst>
      <p:ext uri="{BB962C8B-B14F-4D97-AF65-F5344CB8AC3E}">
        <p14:creationId xmlns:p14="http://schemas.microsoft.com/office/powerpoint/2010/main" val="35394946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7F563740-F9A9-FB7B-E646-54F3996A9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677" y="2396023"/>
            <a:ext cx="1655017" cy="1655017"/>
          </a:xfrm>
          <a:prstGeom prst="rect">
            <a:avLst/>
          </a:prstGeom>
        </p:spPr>
      </p:pic>
      <p:sp>
        <p:nvSpPr>
          <p:cNvPr id="5" name="TextBox 4">
            <a:extLst>
              <a:ext uri="{FF2B5EF4-FFF2-40B4-BE49-F238E27FC236}">
                <a16:creationId xmlns:a16="http://schemas.microsoft.com/office/drawing/2014/main" id="{01380591-6CB1-7D76-4CE3-459D121DA11A}"/>
              </a:ext>
            </a:extLst>
          </p:cNvPr>
          <p:cNvSpPr txBox="1"/>
          <p:nvPr/>
        </p:nvSpPr>
        <p:spPr>
          <a:xfrm>
            <a:off x="3974841" y="4562669"/>
            <a:ext cx="4096139" cy="584775"/>
          </a:xfrm>
          <a:prstGeom prst="rect">
            <a:avLst/>
          </a:prstGeom>
          <a:noFill/>
        </p:spPr>
        <p:txBody>
          <a:bodyPr wrap="square" rtlCol="0">
            <a:spAutoFit/>
          </a:bodyPr>
          <a:lstStyle/>
          <a:p>
            <a:pPr algn="ctr"/>
            <a:r>
              <a:rPr lang="en-IN" sz="3200" b="1" dirty="0">
                <a:solidFill>
                  <a:schemeClr val="bg1"/>
                </a:solidFill>
              </a:rPr>
              <a:t>Demographics</a:t>
            </a:r>
          </a:p>
        </p:txBody>
      </p:sp>
    </p:spTree>
    <p:extLst>
      <p:ext uri="{BB962C8B-B14F-4D97-AF65-F5344CB8AC3E}">
        <p14:creationId xmlns:p14="http://schemas.microsoft.com/office/powerpoint/2010/main" val="29310965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44286" y="692510"/>
            <a:ext cx="11041226" cy="5786199"/>
          </a:xfrm>
          <a:prstGeom prst="rect">
            <a:avLst/>
          </a:prstGeom>
          <a:noFill/>
        </p:spPr>
        <p:txBody>
          <a:bodyPr wrap="square" rtlCol="0">
            <a:spAutoFit/>
          </a:bodyPr>
          <a:lstStyle/>
          <a:p>
            <a:pPr algn="ctr"/>
            <a:r>
              <a:rPr lang="en-IN" sz="3200" b="1" dirty="0">
                <a:solidFill>
                  <a:schemeClr val="bg1"/>
                </a:solidFill>
              </a:rPr>
              <a:t>Credit Utilization Ratio</a:t>
            </a:r>
          </a:p>
          <a:p>
            <a:pPr algn="ctr"/>
            <a:endParaRPr lang="en-IN" sz="3200" b="1" dirty="0">
              <a:solidFill>
                <a:schemeClr val="bg1"/>
              </a:solidFill>
            </a:endParaRPr>
          </a:p>
          <a:p>
            <a:pPr algn="l"/>
            <a:r>
              <a:rPr lang="en-US" sz="1800" b="1" i="0" dirty="0">
                <a:solidFill>
                  <a:schemeClr val="bg1"/>
                </a:solidFill>
                <a:effectLst/>
                <a:latin typeface="Segoe UI" panose="020B0502040204020203" pitchFamily="34" charset="0"/>
              </a:rPr>
              <a:t>Credit Utilization Ratio(CUR) = (Outstanding Balance per month/Available credit) %.</a:t>
            </a:r>
            <a:endParaRPr lang="en-US" b="0" i="0" dirty="0">
              <a:solidFill>
                <a:schemeClr val="bg1"/>
              </a:solidFill>
              <a:effectLst/>
              <a:latin typeface="Segoe UI Light" panose="020B0502040204020203" pitchFamily="34" charset="0"/>
            </a:endParaRPr>
          </a:p>
          <a:p>
            <a:pPr algn="l"/>
            <a:br>
              <a:rPr lang="en-US" b="0" i="0" dirty="0">
                <a:solidFill>
                  <a:schemeClr val="bg1"/>
                </a:solidFill>
                <a:effectLst/>
                <a:latin typeface="Segoe UI Light" panose="020B0502040204020203" pitchFamily="34" charset="0"/>
              </a:rPr>
            </a:br>
            <a:r>
              <a:rPr lang="en-US" sz="1800" b="1" i="0" dirty="0">
                <a:solidFill>
                  <a:schemeClr val="bg1"/>
                </a:solidFill>
                <a:effectLst/>
                <a:latin typeface="Segoe UI" panose="020B0502040204020203" pitchFamily="34" charset="0"/>
              </a:rPr>
              <a:t>Outstanding balance, also called current balance that a customer owes to the credit card company at the end of specified time period. </a:t>
            </a:r>
          </a:p>
          <a:p>
            <a:pPr algn="l"/>
            <a:endParaRPr lang="en-US" b="1" dirty="0">
              <a:solidFill>
                <a:schemeClr val="bg1"/>
              </a:solidFill>
              <a:latin typeface="Segoe UI" panose="020B0502040204020203" pitchFamily="34" charset="0"/>
            </a:endParaRPr>
          </a:p>
          <a:p>
            <a:pPr algn="l"/>
            <a:r>
              <a:rPr lang="en-US" sz="1800" b="1" i="0" dirty="0">
                <a:solidFill>
                  <a:schemeClr val="bg1"/>
                </a:solidFill>
                <a:effectLst/>
                <a:latin typeface="Segoe UI" panose="020B0502040204020203" pitchFamily="34" charset="0"/>
              </a:rPr>
              <a:t>Available Credit = Maximum amount that a customer is allowed to spend on his/her credit card. This amount is decided by the credit card company based upon factors like customer's creditworthiness, income level etc. </a:t>
            </a:r>
          </a:p>
          <a:p>
            <a:pPr algn="l"/>
            <a:endParaRPr lang="en-US" b="1" dirty="0">
              <a:solidFill>
                <a:schemeClr val="bg1"/>
              </a:solidFill>
              <a:latin typeface="Segoe UI" panose="020B0502040204020203" pitchFamily="34" charset="0"/>
            </a:endParaRPr>
          </a:p>
          <a:p>
            <a:pPr algn="l"/>
            <a:r>
              <a:rPr lang="en-US" sz="1800" b="1" i="0" dirty="0">
                <a:solidFill>
                  <a:schemeClr val="bg1"/>
                </a:solidFill>
                <a:effectLst/>
                <a:latin typeface="Segoe UI" panose="020B0502040204020203" pitchFamily="34" charset="0"/>
              </a:rPr>
              <a:t>Credit Utilization ratio is the percentage of available credit that a customer is using on his/her credit card. </a:t>
            </a:r>
            <a:br>
              <a:rPr lang="en-US" b="0" i="0" dirty="0">
                <a:solidFill>
                  <a:schemeClr val="bg1"/>
                </a:solidFill>
                <a:effectLst/>
                <a:latin typeface="Segoe UI Light" panose="020B0502040204020203" pitchFamily="34" charset="0"/>
              </a:rPr>
            </a:br>
            <a:endParaRPr lang="en-US" b="0" i="0" dirty="0">
              <a:solidFill>
                <a:schemeClr val="bg1"/>
              </a:solidFill>
              <a:effectLst/>
              <a:latin typeface="Segoe UI Light" panose="020B0502040204020203" pitchFamily="34" charset="0"/>
            </a:endParaRPr>
          </a:p>
          <a:p>
            <a:pPr algn="l"/>
            <a:r>
              <a:rPr lang="en-US" sz="1800" b="1" i="0" dirty="0">
                <a:solidFill>
                  <a:schemeClr val="bg1"/>
                </a:solidFill>
                <a:effectLst/>
                <a:latin typeface="Segoe UI" panose="020B0502040204020203" pitchFamily="34" charset="0"/>
              </a:rPr>
              <a:t>Based upon our input data, Outstanding balance = Amount spent per month by a customer.</a:t>
            </a:r>
            <a:endParaRPr lang="en-US" b="0" i="0" dirty="0">
              <a:solidFill>
                <a:schemeClr val="bg1"/>
              </a:solidFill>
              <a:effectLst/>
              <a:latin typeface="Segoe UI Light" panose="020B0502040204020203" pitchFamily="34" charset="0"/>
            </a:endParaRPr>
          </a:p>
          <a:p>
            <a:pPr algn="l"/>
            <a:r>
              <a:rPr lang="en-US" sz="1800" b="1" i="0" dirty="0">
                <a:solidFill>
                  <a:schemeClr val="bg1"/>
                </a:solidFill>
                <a:effectLst/>
                <a:latin typeface="Segoe UI" panose="020B0502040204020203" pitchFamily="34" charset="0"/>
              </a:rPr>
              <a:t>Average Income have been clubbed into groups like 20K to 29999, 30K to 39999, 40K to 49999 and so on. Credit limit = mean of lower and upper limit of each group. 20K to 29999 Average Income = 24999.5 Credit limit.</a:t>
            </a:r>
            <a:endParaRPr lang="en-US" b="0" i="0" dirty="0">
              <a:solidFill>
                <a:schemeClr val="bg1"/>
              </a:solidFill>
              <a:effectLst/>
              <a:latin typeface="Segoe UI Light" panose="020B0502040204020203" pitchFamily="34" charset="0"/>
            </a:endParaRPr>
          </a:p>
          <a:p>
            <a:pPr algn="ct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16737610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highest (20.76%) for Mumbai and lowest (12.81%) for Chennai. In other words, Mumbai utilize their credit limit more and also struggle more to meet his/her financial obligations as compared to Chennai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AF46B5F-8EA6-94D9-3DB4-369F1F07B386}"/>
              </a:ext>
            </a:extLst>
          </p:cNvPr>
          <p:cNvPicPr>
            <a:picLocks noChangeAspect="1"/>
          </p:cNvPicPr>
          <p:nvPr/>
        </p:nvPicPr>
        <p:blipFill>
          <a:blip r:embed="rId2"/>
          <a:stretch>
            <a:fillRect/>
          </a:stretch>
        </p:blipFill>
        <p:spPr>
          <a:xfrm>
            <a:off x="510072" y="514192"/>
            <a:ext cx="11115872" cy="4777206"/>
          </a:xfrm>
          <a:prstGeom prst="rect">
            <a:avLst/>
          </a:prstGeom>
        </p:spPr>
      </p:pic>
    </p:spTree>
    <p:extLst>
      <p:ext uri="{BB962C8B-B14F-4D97-AF65-F5344CB8AC3E}">
        <p14:creationId xmlns:p14="http://schemas.microsoft.com/office/powerpoint/2010/main" val="32215122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highest (21.08%) for Salaried IT Employees and lowest (12.34%) for Government Employees. In other words, Salaried IT Employees utilize their credit limit more and also struggle more to meet his/her financial obligations as compared to Government employees.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752C2C7-8435-DF0F-2AB8-DEC8A62F764B}"/>
              </a:ext>
            </a:extLst>
          </p:cNvPr>
          <p:cNvPicPr>
            <a:picLocks noChangeAspect="1"/>
          </p:cNvPicPr>
          <p:nvPr/>
        </p:nvPicPr>
        <p:blipFill>
          <a:blip r:embed="rId2"/>
          <a:stretch>
            <a:fillRect/>
          </a:stretch>
        </p:blipFill>
        <p:spPr>
          <a:xfrm>
            <a:off x="510071" y="447869"/>
            <a:ext cx="11041227" cy="4867344"/>
          </a:xfrm>
          <a:prstGeom prst="rect">
            <a:avLst/>
          </a:prstGeom>
        </p:spPr>
      </p:pic>
    </p:spTree>
    <p:extLst>
      <p:ext uri="{BB962C8B-B14F-4D97-AF65-F5344CB8AC3E}">
        <p14:creationId xmlns:p14="http://schemas.microsoft.com/office/powerpoint/2010/main" val="22816455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17.58% for Married customers and 16.70% for Singles. In other words, Married utilize their credit limit more and also struggle more to meet his/her financial obligations as compared to Singles.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A187D3EE-16C0-4615-314F-648D4D81F652}"/>
              </a:ext>
            </a:extLst>
          </p:cNvPr>
          <p:cNvPicPr>
            <a:picLocks noChangeAspect="1"/>
          </p:cNvPicPr>
          <p:nvPr/>
        </p:nvPicPr>
        <p:blipFill>
          <a:blip r:embed="rId2"/>
          <a:stretch>
            <a:fillRect/>
          </a:stretch>
        </p:blipFill>
        <p:spPr>
          <a:xfrm>
            <a:off x="510071" y="514191"/>
            <a:ext cx="11041227" cy="4791496"/>
          </a:xfrm>
          <a:prstGeom prst="rect">
            <a:avLst/>
          </a:prstGeom>
        </p:spPr>
      </p:pic>
    </p:spTree>
    <p:extLst>
      <p:ext uri="{BB962C8B-B14F-4D97-AF65-F5344CB8AC3E}">
        <p14:creationId xmlns:p14="http://schemas.microsoft.com/office/powerpoint/2010/main" val="1946052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17.95% for Male customers and 16.35% for Females. In other words, Male utilize their credit limit more and also struggle more to meet his financial obligations as compared to Females.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65D2BFB-E214-07A2-1B4F-9C62DF2185FD}"/>
              </a:ext>
            </a:extLst>
          </p:cNvPr>
          <p:cNvPicPr>
            <a:picLocks noChangeAspect="1"/>
          </p:cNvPicPr>
          <p:nvPr/>
        </p:nvPicPr>
        <p:blipFill>
          <a:blip r:embed="rId2"/>
          <a:stretch>
            <a:fillRect/>
          </a:stretch>
        </p:blipFill>
        <p:spPr>
          <a:xfrm>
            <a:off x="510071" y="514192"/>
            <a:ext cx="11041227" cy="4786732"/>
          </a:xfrm>
          <a:prstGeom prst="rect">
            <a:avLst/>
          </a:prstGeom>
        </p:spPr>
      </p:pic>
    </p:spTree>
    <p:extLst>
      <p:ext uri="{BB962C8B-B14F-4D97-AF65-F5344CB8AC3E}">
        <p14:creationId xmlns:p14="http://schemas.microsoft.com/office/powerpoint/2010/main" val="2957174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20.24% for 25-34 years customers and 12.44% for 45+ years. In other words, younger customers utilize their credit limit more and also struggle more to meet his/her financial obligations as compared to older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2102B30-4071-D31C-FF55-63D85885F5D2}"/>
              </a:ext>
            </a:extLst>
          </p:cNvPr>
          <p:cNvPicPr>
            <a:picLocks noChangeAspect="1"/>
          </p:cNvPicPr>
          <p:nvPr/>
        </p:nvPicPr>
        <p:blipFill>
          <a:blip r:embed="rId2"/>
          <a:stretch>
            <a:fillRect/>
          </a:stretch>
        </p:blipFill>
        <p:spPr>
          <a:xfrm>
            <a:off x="578499" y="447869"/>
            <a:ext cx="10972800" cy="4838765"/>
          </a:xfrm>
          <a:prstGeom prst="rect">
            <a:avLst/>
          </a:prstGeom>
        </p:spPr>
      </p:pic>
    </p:spTree>
    <p:extLst>
      <p:ext uri="{BB962C8B-B14F-4D97-AF65-F5344CB8AC3E}">
        <p14:creationId xmlns:p14="http://schemas.microsoft.com/office/powerpoint/2010/main" val="1440032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Credit Utilization Ratio is 21.32% for 60K-69K average salaried customers and 10.36% for 80K-89K average salaried customers. In other words, lower earning customers utilize their credit limit more and also struggle more to meet his/her financial obligations as compared to high earning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2DF22EA-8FED-B3F9-BD0C-83A0E59F92C7}"/>
              </a:ext>
            </a:extLst>
          </p:cNvPr>
          <p:cNvPicPr>
            <a:picLocks noChangeAspect="1"/>
          </p:cNvPicPr>
          <p:nvPr/>
        </p:nvPicPr>
        <p:blipFill>
          <a:blip r:embed="rId2"/>
          <a:stretch>
            <a:fillRect/>
          </a:stretch>
        </p:blipFill>
        <p:spPr>
          <a:xfrm>
            <a:off x="597159" y="514192"/>
            <a:ext cx="10954139" cy="4753390"/>
          </a:xfrm>
          <a:prstGeom prst="rect">
            <a:avLst/>
          </a:prstGeom>
        </p:spPr>
      </p:pic>
    </p:spTree>
    <p:extLst>
      <p:ext uri="{BB962C8B-B14F-4D97-AF65-F5344CB8AC3E}">
        <p14:creationId xmlns:p14="http://schemas.microsoft.com/office/powerpoint/2010/main" val="2294083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6167536"/>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3BA1001E-032E-6277-34A6-49B5320A62B3}"/>
              </a:ext>
            </a:extLst>
          </p:cNvPr>
          <p:cNvPicPr>
            <a:picLocks noChangeAspect="1"/>
          </p:cNvPicPr>
          <p:nvPr/>
        </p:nvPicPr>
        <p:blipFill>
          <a:blip r:embed="rId2"/>
          <a:stretch>
            <a:fillRect/>
          </a:stretch>
        </p:blipFill>
        <p:spPr>
          <a:xfrm>
            <a:off x="875571" y="895738"/>
            <a:ext cx="10440857" cy="4917233"/>
          </a:xfrm>
          <a:prstGeom prst="rect">
            <a:avLst/>
          </a:prstGeom>
        </p:spPr>
      </p:pic>
    </p:spTree>
    <p:extLst>
      <p:ext uri="{BB962C8B-B14F-4D97-AF65-F5344CB8AC3E}">
        <p14:creationId xmlns:p14="http://schemas.microsoft.com/office/powerpoint/2010/main" val="3020083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767155"/>
            <a:ext cx="11041226" cy="4678204"/>
          </a:xfrm>
          <a:prstGeom prst="rect">
            <a:avLst/>
          </a:prstGeom>
          <a:noFill/>
        </p:spPr>
        <p:txBody>
          <a:bodyPr wrap="square" rtlCol="0">
            <a:spAutoFit/>
          </a:bodyPr>
          <a:lstStyle/>
          <a:p>
            <a:pPr algn="ctr"/>
            <a:r>
              <a:rPr lang="en-IN" sz="3200" b="1" dirty="0">
                <a:solidFill>
                  <a:schemeClr val="bg1"/>
                </a:solidFill>
              </a:rPr>
              <a:t>Insights about Credit Utilization Ratio</a:t>
            </a:r>
          </a:p>
          <a:p>
            <a:pPr algn="ctr"/>
            <a:endParaRPr lang="en-IN" sz="3200" b="1" dirty="0">
              <a:solidFill>
                <a:schemeClr val="bg1"/>
              </a:solidFill>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It is advisable to maintain a credit utilization ratio of 30% or less. Higher credit utilization ratio indicates that the customer is struggling to meet his/her current financial obligations. This can negatively impact customers' credit score and signal to lenders that he/she is a risky borrower. Existing lenders could even lower credit limit. New lenders may decline to give you new credit.</a:t>
            </a:r>
          </a:p>
          <a:p>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We see that only 2.7 % customers maintain credit utilization ratio of more than 30%. They are from Bengaluru, Delhi NCR and Mumbai. And no customers from Chennai and Hyderabad. Hence Chennai and Hyderabad customers should be focused on providing new credit cards.</a:t>
            </a:r>
          </a:p>
          <a:p>
            <a:pPr marL="285750" indent="-285750">
              <a:buFont typeface="Arial" panose="020B0604020202020204" pitchFamily="34" charset="0"/>
              <a:buChar char="•"/>
            </a:pPr>
            <a:endParaRPr lang="en-US" b="1" dirty="0">
              <a:solidFill>
                <a:schemeClr val="bg1"/>
              </a:solidFill>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Demographic classified customers maintaining high credit utilization ratio like Mumbai customers, Salaried IT Employees, Married, Male, 25-34 years age group, 30K-39K average salary customers utilize their credit limit to the maximum as compared to those maintaining low credit utilization ratio.</a:t>
            </a:r>
          </a:p>
        </p:txBody>
      </p:sp>
    </p:spTree>
    <p:extLst>
      <p:ext uri="{BB962C8B-B14F-4D97-AF65-F5344CB8AC3E}">
        <p14:creationId xmlns:p14="http://schemas.microsoft.com/office/powerpoint/2010/main" val="191154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478971" y="2110764"/>
            <a:ext cx="11041226" cy="1354217"/>
          </a:xfrm>
          <a:prstGeom prst="rect">
            <a:avLst/>
          </a:prstGeom>
          <a:noFill/>
        </p:spPr>
        <p:txBody>
          <a:bodyPr wrap="square" rtlCol="0">
            <a:spAutoFit/>
          </a:bodyPr>
          <a:lstStyle/>
          <a:p>
            <a:pPr algn="ctr"/>
            <a:r>
              <a:rPr lang="en-IN" sz="3200" b="1" dirty="0">
                <a:solidFill>
                  <a:schemeClr val="bg1"/>
                </a:solidFill>
              </a:rPr>
              <a:t>Average Transaction Size</a:t>
            </a:r>
          </a:p>
          <a:p>
            <a:pPr algn="ctr"/>
            <a:endParaRPr lang="en-IN" sz="3200" b="1" dirty="0">
              <a:solidFill>
                <a:schemeClr val="bg1"/>
              </a:solidFill>
            </a:endParaRPr>
          </a:p>
          <a:p>
            <a:pPr algn="l"/>
            <a:r>
              <a:rPr lang="en-US" sz="1800" b="1" i="0" dirty="0">
                <a:solidFill>
                  <a:schemeClr val="bg1"/>
                </a:solidFill>
                <a:effectLst/>
                <a:latin typeface="Segoe UI" panose="020B0502040204020203" pitchFamily="34" charset="0"/>
              </a:rPr>
              <a:t>Average Transaction Size = Total Amount Spent in a month / No. of transactions during same period. </a:t>
            </a: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794713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B74F3FE-7AE6-8008-30A3-534E6C7B779F}"/>
              </a:ext>
            </a:extLst>
          </p:cNvPr>
          <p:cNvPicPr>
            <a:picLocks noChangeAspect="1"/>
          </p:cNvPicPr>
          <p:nvPr/>
        </p:nvPicPr>
        <p:blipFill>
          <a:blip r:embed="rId2"/>
          <a:stretch>
            <a:fillRect/>
          </a:stretch>
        </p:blipFill>
        <p:spPr>
          <a:xfrm>
            <a:off x="837465" y="1073712"/>
            <a:ext cx="10517068" cy="5382376"/>
          </a:xfrm>
          <a:prstGeom prst="rect">
            <a:avLst/>
          </a:prstGeom>
        </p:spPr>
      </p:pic>
    </p:spTree>
    <p:extLst>
      <p:ext uri="{BB962C8B-B14F-4D97-AF65-F5344CB8AC3E}">
        <p14:creationId xmlns:p14="http://schemas.microsoft.com/office/powerpoint/2010/main" val="334550050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Mumbai city spends more and so its Average Transaction Size is maximum(1195.06) among 5 cities.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5E66D78-4F5F-23E4-2E67-2BF5AF9462B1}"/>
              </a:ext>
            </a:extLst>
          </p:cNvPr>
          <p:cNvPicPr>
            <a:picLocks noChangeAspect="1"/>
          </p:cNvPicPr>
          <p:nvPr/>
        </p:nvPicPr>
        <p:blipFill>
          <a:blip r:embed="rId2"/>
          <a:stretch>
            <a:fillRect/>
          </a:stretch>
        </p:blipFill>
        <p:spPr>
          <a:xfrm>
            <a:off x="453019" y="514191"/>
            <a:ext cx="11155332" cy="4738944"/>
          </a:xfrm>
          <a:prstGeom prst="rect">
            <a:avLst/>
          </a:prstGeom>
        </p:spPr>
      </p:pic>
    </p:spTree>
    <p:extLst>
      <p:ext uri="{BB962C8B-B14F-4D97-AF65-F5344CB8AC3E}">
        <p14:creationId xmlns:p14="http://schemas.microsoft.com/office/powerpoint/2010/main" val="23951041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Salaried IT Employees spend more and hence their Average Transaction Size is maximum(1451.22) among 5 occupations.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E00EC74-5729-5FC8-B55C-E50BE6DF5B92}"/>
              </a:ext>
            </a:extLst>
          </p:cNvPr>
          <p:cNvPicPr>
            <a:picLocks noChangeAspect="1"/>
          </p:cNvPicPr>
          <p:nvPr/>
        </p:nvPicPr>
        <p:blipFill>
          <a:blip r:embed="rId2"/>
          <a:stretch>
            <a:fillRect/>
          </a:stretch>
        </p:blipFill>
        <p:spPr>
          <a:xfrm>
            <a:off x="510072" y="514191"/>
            <a:ext cx="11153193" cy="4776266"/>
          </a:xfrm>
          <a:prstGeom prst="rect">
            <a:avLst/>
          </a:prstGeom>
        </p:spPr>
      </p:pic>
    </p:spTree>
    <p:extLst>
      <p:ext uri="{BB962C8B-B14F-4D97-AF65-F5344CB8AC3E}">
        <p14:creationId xmlns:p14="http://schemas.microsoft.com/office/powerpoint/2010/main" val="3598291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Married customers spend more and </a:t>
            </a:r>
            <a:r>
              <a:rPr lang="en-US" sz="1600" b="1" dirty="0">
                <a:solidFill>
                  <a:schemeClr val="bg1"/>
                </a:solidFill>
                <a:latin typeface="Segoe UI" panose="020B0502040204020203" pitchFamily="34" charset="0"/>
                <a:cs typeface="Segoe UI" panose="020B0502040204020203" pitchFamily="34" charset="0"/>
              </a:rPr>
              <a:t>hence their </a:t>
            </a:r>
            <a:r>
              <a:rPr lang="en-US" sz="1600" b="1" dirty="0">
                <a:solidFill>
                  <a:schemeClr val="bg1"/>
                </a:solidFill>
                <a:effectLst/>
                <a:latin typeface="Segoe UI" panose="020B0502040204020203" pitchFamily="34" charset="0"/>
                <a:cs typeface="Segoe UI" panose="020B0502040204020203" pitchFamily="34" charset="0"/>
              </a:rPr>
              <a:t>Average Transaction Size is higher(1040.81) as compared to Singles.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9545AE1-80B3-0346-5BD7-44A5C3F736E1}"/>
              </a:ext>
            </a:extLst>
          </p:cNvPr>
          <p:cNvPicPr>
            <a:picLocks noChangeAspect="1"/>
          </p:cNvPicPr>
          <p:nvPr/>
        </p:nvPicPr>
        <p:blipFill>
          <a:blip r:embed="rId2"/>
          <a:stretch>
            <a:fillRect/>
          </a:stretch>
        </p:blipFill>
        <p:spPr>
          <a:xfrm>
            <a:off x="491800" y="590346"/>
            <a:ext cx="11164858" cy="4634797"/>
          </a:xfrm>
          <a:prstGeom prst="rect">
            <a:avLst/>
          </a:prstGeom>
        </p:spPr>
      </p:pic>
    </p:spTree>
    <p:extLst>
      <p:ext uri="{BB962C8B-B14F-4D97-AF65-F5344CB8AC3E}">
        <p14:creationId xmlns:p14="http://schemas.microsoft.com/office/powerpoint/2010/main" val="29214836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338554"/>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Male customers spend more and hence their Average Transaction Size is higher(1028.26) compared to Females.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358FA26B-048F-F9A1-6F76-233CA003D2D5}"/>
              </a:ext>
            </a:extLst>
          </p:cNvPr>
          <p:cNvPicPr>
            <a:picLocks noChangeAspect="1"/>
          </p:cNvPicPr>
          <p:nvPr/>
        </p:nvPicPr>
        <p:blipFill>
          <a:blip r:embed="rId2"/>
          <a:stretch>
            <a:fillRect/>
          </a:stretch>
        </p:blipFill>
        <p:spPr>
          <a:xfrm>
            <a:off x="510071" y="514191"/>
            <a:ext cx="11131621" cy="4720282"/>
          </a:xfrm>
          <a:prstGeom prst="rect">
            <a:avLst/>
          </a:prstGeom>
        </p:spPr>
      </p:pic>
    </p:spTree>
    <p:extLst>
      <p:ext uri="{BB962C8B-B14F-4D97-AF65-F5344CB8AC3E}">
        <p14:creationId xmlns:p14="http://schemas.microsoft.com/office/powerpoint/2010/main" val="2382479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25-34 years age group </a:t>
            </a:r>
            <a:r>
              <a:rPr lang="en-US" sz="1600" b="1" dirty="0">
                <a:solidFill>
                  <a:schemeClr val="bg1"/>
                </a:solidFill>
                <a:effectLst/>
                <a:latin typeface="Segoe UI" panose="020B0502040204020203" pitchFamily="34" charset="0"/>
                <a:cs typeface="Segoe UI" panose="020B0502040204020203" pitchFamily="34" charset="0"/>
              </a:rPr>
              <a:t>customers spend more and hence their Average Transaction Size is higher(1171.90) compared to other age groups.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B3642F83-C030-13EE-4065-3718C0AE3238}"/>
              </a:ext>
            </a:extLst>
          </p:cNvPr>
          <p:cNvPicPr>
            <a:picLocks noChangeAspect="1"/>
          </p:cNvPicPr>
          <p:nvPr/>
        </p:nvPicPr>
        <p:blipFill>
          <a:blip r:embed="rId2"/>
          <a:stretch>
            <a:fillRect/>
          </a:stretch>
        </p:blipFill>
        <p:spPr>
          <a:xfrm>
            <a:off x="510072" y="514190"/>
            <a:ext cx="11041226" cy="4794927"/>
          </a:xfrm>
          <a:prstGeom prst="rect">
            <a:avLst/>
          </a:prstGeom>
        </p:spPr>
      </p:pic>
    </p:spTree>
    <p:extLst>
      <p:ext uri="{BB962C8B-B14F-4D97-AF65-F5344CB8AC3E}">
        <p14:creationId xmlns:p14="http://schemas.microsoft.com/office/powerpoint/2010/main" val="32567072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a:t>
            </a:r>
            <a:r>
              <a:rPr lang="en-US" sz="1600" b="1" dirty="0">
                <a:solidFill>
                  <a:schemeClr val="bg1"/>
                </a:solidFill>
                <a:effectLst/>
                <a:latin typeface="Segoe UI" panose="020B0502040204020203" pitchFamily="34" charset="0"/>
                <a:cs typeface="Segoe UI" panose="020B0502040204020203" pitchFamily="34" charset="0"/>
              </a:rPr>
              <a:t>ustomers having 60K-69K average salary spend more and hence their Average Transaction Size is higher(1539.88) compared to other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6F21859-6C1A-FF71-AF52-9EEE56D315EE}"/>
              </a:ext>
            </a:extLst>
          </p:cNvPr>
          <p:cNvPicPr>
            <a:picLocks noChangeAspect="1"/>
          </p:cNvPicPr>
          <p:nvPr/>
        </p:nvPicPr>
        <p:blipFill>
          <a:blip r:embed="rId2"/>
          <a:stretch>
            <a:fillRect/>
          </a:stretch>
        </p:blipFill>
        <p:spPr>
          <a:xfrm>
            <a:off x="477510" y="514191"/>
            <a:ext cx="11193437" cy="4720282"/>
          </a:xfrm>
          <a:prstGeom prst="rect">
            <a:avLst/>
          </a:prstGeom>
        </p:spPr>
      </p:pic>
    </p:spTree>
    <p:extLst>
      <p:ext uri="{BB962C8B-B14F-4D97-AF65-F5344CB8AC3E}">
        <p14:creationId xmlns:p14="http://schemas.microsoft.com/office/powerpoint/2010/main" val="2130454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323324" y="3069771"/>
            <a:ext cx="7147248" cy="1077218"/>
          </a:xfrm>
          <a:prstGeom prst="rect">
            <a:avLst/>
          </a:prstGeom>
          <a:noFill/>
        </p:spPr>
        <p:txBody>
          <a:bodyPr wrap="square" rtlCol="0">
            <a:spAutoFit/>
          </a:bodyPr>
          <a:lstStyle/>
          <a:p>
            <a:pPr algn="ctr"/>
            <a:r>
              <a:rPr lang="en-IN" sz="3200" b="1" dirty="0">
                <a:solidFill>
                  <a:schemeClr val="bg1"/>
                </a:solidFill>
              </a:rPr>
              <a:t>Average Transaction Size - Monthly Statistics</a:t>
            </a:r>
          </a:p>
        </p:txBody>
      </p:sp>
    </p:spTree>
    <p:extLst>
      <p:ext uri="{BB962C8B-B14F-4D97-AF65-F5344CB8AC3E}">
        <p14:creationId xmlns:p14="http://schemas.microsoft.com/office/powerpoint/2010/main" val="27174610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Average Transaction Size is dependent on amount spent. September month witnesses highest amount spent. And so Average Transaction Size is maximum in month of September (1564.72) for Mumbai. Please check other cities’ data in Live Power BI dashboard.</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3AD6FD0-4B0D-A210-45D4-333096B1A728}"/>
              </a:ext>
            </a:extLst>
          </p:cNvPr>
          <p:cNvPicPr>
            <a:picLocks noChangeAspect="1"/>
          </p:cNvPicPr>
          <p:nvPr/>
        </p:nvPicPr>
        <p:blipFill>
          <a:blip r:embed="rId2"/>
          <a:stretch>
            <a:fillRect/>
          </a:stretch>
        </p:blipFill>
        <p:spPr>
          <a:xfrm>
            <a:off x="694571" y="401216"/>
            <a:ext cx="10802858" cy="4945225"/>
          </a:xfrm>
          <a:prstGeom prst="rect">
            <a:avLst/>
          </a:prstGeom>
        </p:spPr>
      </p:pic>
    </p:spTree>
    <p:extLst>
      <p:ext uri="{BB962C8B-B14F-4D97-AF65-F5344CB8AC3E}">
        <p14:creationId xmlns:p14="http://schemas.microsoft.com/office/powerpoint/2010/main" val="15913059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1243016"/>
            <a:ext cx="11041226" cy="3847207"/>
          </a:xfrm>
          <a:prstGeom prst="rect">
            <a:avLst/>
          </a:prstGeom>
          <a:noFill/>
        </p:spPr>
        <p:txBody>
          <a:bodyPr wrap="square" rtlCol="0">
            <a:spAutoFit/>
          </a:bodyPr>
          <a:lstStyle/>
          <a:p>
            <a:pPr algn="ctr"/>
            <a:r>
              <a:rPr lang="en-IN" sz="3200" b="1" dirty="0">
                <a:solidFill>
                  <a:schemeClr val="bg1"/>
                </a:solidFill>
              </a:rPr>
              <a:t>Insights about Average Transaction Size</a:t>
            </a:r>
          </a:p>
          <a:p>
            <a:pPr algn="ctr"/>
            <a:endParaRPr lang="en-IN" sz="3200" b="1" dirty="0">
              <a:solidFill>
                <a:schemeClr val="bg1"/>
              </a:solidFill>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Higher Average transaction size would mean customers are spending more per transaction on their credit cards. And lower Average transaction size would mean customers are spending less per transaction on their credit cards. Which is a good indication.</a:t>
            </a:r>
          </a:p>
          <a:p>
            <a:pPr marL="285750" indent="-285750">
              <a:buFont typeface="Arial" panose="020B0604020202020204" pitchFamily="34" charset="0"/>
              <a:buChar char="•"/>
            </a:pPr>
            <a:endParaRPr lang="en-US" b="1" dirty="0">
              <a:solidFill>
                <a:schemeClr val="bg1"/>
              </a:solidFill>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Average transaction size is more in the month of September due to festive season. </a:t>
            </a:r>
          </a:p>
          <a:p>
            <a:pPr marL="285750" indent="-285750">
              <a:buFont typeface="Arial" panose="020B0604020202020204" pitchFamily="34" charset="0"/>
              <a:buChar char="•"/>
            </a:pPr>
            <a:endParaRPr lang="en-US" b="1" dirty="0">
              <a:solidFill>
                <a:schemeClr val="bg1"/>
              </a:solidFill>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Offers like cashback on online/offline purchases, special discount, rewards should be provided to encourage customers to use their credit cards more.</a:t>
            </a:r>
          </a:p>
          <a:p>
            <a:pPr marL="285750" indent="-285750">
              <a:buFont typeface="Arial" panose="020B0604020202020204" pitchFamily="34" charset="0"/>
              <a:buChar char="•"/>
            </a:pPr>
            <a:endParaRPr lang="en-US" b="1" dirty="0">
              <a:solidFill>
                <a:schemeClr val="bg1"/>
              </a:solidFill>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Hence focus should be turned onto customers with higher average transaction size.</a:t>
            </a:r>
          </a:p>
        </p:txBody>
      </p:sp>
    </p:spTree>
    <p:extLst>
      <p:ext uri="{BB962C8B-B14F-4D97-AF65-F5344CB8AC3E}">
        <p14:creationId xmlns:p14="http://schemas.microsoft.com/office/powerpoint/2010/main" val="6734683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478971" y="2110764"/>
            <a:ext cx="11041226" cy="1354217"/>
          </a:xfrm>
          <a:prstGeom prst="rect">
            <a:avLst/>
          </a:prstGeom>
          <a:noFill/>
        </p:spPr>
        <p:txBody>
          <a:bodyPr wrap="square" rtlCol="0">
            <a:spAutoFit/>
          </a:bodyPr>
          <a:lstStyle/>
          <a:p>
            <a:pPr algn="ctr"/>
            <a:r>
              <a:rPr lang="en-IN" sz="3200" b="1" dirty="0">
                <a:solidFill>
                  <a:schemeClr val="bg1"/>
                </a:solidFill>
              </a:rPr>
              <a:t>Income Utilization</a:t>
            </a:r>
          </a:p>
          <a:p>
            <a:pPr algn="ctr"/>
            <a:endParaRPr lang="en-IN" sz="3200" b="1" dirty="0">
              <a:solidFill>
                <a:schemeClr val="bg1"/>
              </a:solidFill>
            </a:endParaRPr>
          </a:p>
          <a:p>
            <a:pPr algn="ctr"/>
            <a:r>
              <a:rPr lang="en-US" sz="1800" b="1" i="0" dirty="0">
                <a:solidFill>
                  <a:schemeClr val="bg1"/>
                </a:solidFill>
                <a:effectLst/>
                <a:latin typeface="Segoe UI" panose="020B0502040204020203" pitchFamily="34" charset="0"/>
              </a:rPr>
              <a:t>Income Utilization = (Spend/Average Income) %</a:t>
            </a: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38326909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760573E-5D60-289A-E097-6E3037451AB6}"/>
              </a:ext>
            </a:extLst>
          </p:cNvPr>
          <p:cNvPicPr>
            <a:picLocks noChangeAspect="1"/>
          </p:cNvPicPr>
          <p:nvPr/>
        </p:nvPicPr>
        <p:blipFill>
          <a:blip r:embed="rId2"/>
          <a:stretch>
            <a:fillRect/>
          </a:stretch>
        </p:blipFill>
        <p:spPr>
          <a:xfrm>
            <a:off x="780307" y="1063511"/>
            <a:ext cx="10631384" cy="5458587"/>
          </a:xfrm>
          <a:prstGeom prst="rect">
            <a:avLst/>
          </a:prstGeom>
        </p:spPr>
      </p:pic>
    </p:spTree>
    <p:extLst>
      <p:ext uri="{BB962C8B-B14F-4D97-AF65-F5344CB8AC3E}">
        <p14:creationId xmlns:p14="http://schemas.microsoft.com/office/powerpoint/2010/main" val="113123948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Mumbai c</a:t>
            </a:r>
            <a:r>
              <a:rPr lang="en-US" sz="1600" b="1" dirty="0">
                <a:solidFill>
                  <a:schemeClr val="bg1"/>
                </a:solidFill>
                <a:effectLst/>
                <a:latin typeface="Segoe UI" panose="020B0502040204020203" pitchFamily="34" charset="0"/>
                <a:cs typeface="Segoe UI" panose="020B0502040204020203" pitchFamily="34" charset="0"/>
              </a:rPr>
              <a:t>ustomers spend more and hence their Income Utilization is higher(308.56%) compared to other cities. And Chennai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E047BB67-DC52-AE00-CFF6-6C23B3C40BD8}"/>
              </a:ext>
            </a:extLst>
          </p:cNvPr>
          <p:cNvPicPr>
            <a:picLocks noChangeAspect="1"/>
          </p:cNvPicPr>
          <p:nvPr/>
        </p:nvPicPr>
        <p:blipFill>
          <a:blip r:embed="rId2"/>
          <a:stretch>
            <a:fillRect/>
          </a:stretch>
        </p:blipFill>
        <p:spPr>
          <a:xfrm>
            <a:off x="477510" y="514191"/>
            <a:ext cx="11193437" cy="4794927"/>
          </a:xfrm>
          <a:prstGeom prst="rect">
            <a:avLst/>
          </a:prstGeom>
        </p:spPr>
      </p:pic>
    </p:spTree>
    <p:extLst>
      <p:ext uri="{BB962C8B-B14F-4D97-AF65-F5344CB8AC3E}">
        <p14:creationId xmlns:p14="http://schemas.microsoft.com/office/powerpoint/2010/main" val="23636086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Salaried IT Employees</a:t>
            </a:r>
            <a:r>
              <a:rPr lang="en-US" sz="1600" b="1" dirty="0">
                <a:solidFill>
                  <a:schemeClr val="bg1"/>
                </a:solidFill>
                <a:effectLst/>
                <a:latin typeface="Segoe UI" panose="020B0502040204020203" pitchFamily="34" charset="0"/>
                <a:cs typeface="Segoe UI" panose="020B0502040204020203" pitchFamily="34" charset="0"/>
              </a:rPr>
              <a:t> spend more and hence their Income Utilization is higher(306.26%) compared to other occupation. And Government employees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2474DB3-6DF7-86DE-1175-08AF6F4BC6D0}"/>
              </a:ext>
            </a:extLst>
          </p:cNvPr>
          <p:cNvPicPr>
            <a:picLocks noChangeAspect="1"/>
          </p:cNvPicPr>
          <p:nvPr/>
        </p:nvPicPr>
        <p:blipFill>
          <a:blip r:embed="rId2"/>
          <a:stretch>
            <a:fillRect/>
          </a:stretch>
        </p:blipFill>
        <p:spPr>
          <a:xfrm>
            <a:off x="510073" y="514191"/>
            <a:ext cx="11041226" cy="4729613"/>
          </a:xfrm>
          <a:prstGeom prst="rect">
            <a:avLst/>
          </a:prstGeom>
        </p:spPr>
      </p:pic>
    </p:spTree>
    <p:extLst>
      <p:ext uri="{BB962C8B-B14F-4D97-AF65-F5344CB8AC3E}">
        <p14:creationId xmlns:p14="http://schemas.microsoft.com/office/powerpoint/2010/main" val="17734055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Singles</a:t>
            </a:r>
            <a:r>
              <a:rPr lang="en-US" sz="1600" b="1" dirty="0">
                <a:solidFill>
                  <a:schemeClr val="bg1"/>
                </a:solidFill>
                <a:effectLst/>
                <a:latin typeface="Segoe UI" panose="020B0502040204020203" pitchFamily="34" charset="0"/>
                <a:cs typeface="Segoe UI" panose="020B0502040204020203" pitchFamily="34" charset="0"/>
              </a:rPr>
              <a:t> spend more </a:t>
            </a:r>
            <a:r>
              <a:rPr lang="en-US" sz="1600" b="1" dirty="0">
                <a:solidFill>
                  <a:schemeClr val="bg1"/>
                </a:solidFill>
                <a:latin typeface="Segoe UI" panose="020B0502040204020203" pitchFamily="34" charset="0"/>
                <a:cs typeface="Segoe UI" panose="020B0502040204020203" pitchFamily="34" charset="0"/>
              </a:rPr>
              <a:t>than Married customers </a:t>
            </a:r>
            <a:r>
              <a:rPr lang="en-US" sz="1600" b="1" dirty="0">
                <a:solidFill>
                  <a:schemeClr val="bg1"/>
                </a:solidFill>
                <a:effectLst/>
                <a:latin typeface="Segoe UI" panose="020B0502040204020203" pitchFamily="34" charset="0"/>
                <a:cs typeface="Segoe UI" panose="020B0502040204020203" pitchFamily="34" charset="0"/>
              </a:rPr>
              <a:t>and hence their Income Utilization is 258.37%, more compared to Married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CB7E41B-9E39-0791-4930-C2B3C046BA58}"/>
              </a:ext>
            </a:extLst>
          </p:cNvPr>
          <p:cNvPicPr>
            <a:picLocks noChangeAspect="1"/>
          </p:cNvPicPr>
          <p:nvPr/>
        </p:nvPicPr>
        <p:blipFill>
          <a:blip r:embed="rId2"/>
          <a:stretch>
            <a:fillRect/>
          </a:stretch>
        </p:blipFill>
        <p:spPr>
          <a:xfrm>
            <a:off x="510072" y="515562"/>
            <a:ext cx="11112568" cy="4793556"/>
          </a:xfrm>
          <a:prstGeom prst="rect">
            <a:avLst/>
          </a:prstGeom>
        </p:spPr>
      </p:pic>
    </p:spTree>
    <p:extLst>
      <p:ext uri="{BB962C8B-B14F-4D97-AF65-F5344CB8AC3E}">
        <p14:creationId xmlns:p14="http://schemas.microsoft.com/office/powerpoint/2010/main" val="17284865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Male customers</a:t>
            </a:r>
            <a:r>
              <a:rPr lang="en-US" sz="1600" b="1" dirty="0">
                <a:solidFill>
                  <a:schemeClr val="bg1"/>
                </a:solidFill>
                <a:effectLst/>
                <a:latin typeface="Segoe UI" panose="020B0502040204020203" pitchFamily="34" charset="0"/>
                <a:cs typeface="Segoe UI" panose="020B0502040204020203" pitchFamily="34" charset="0"/>
              </a:rPr>
              <a:t> spend more and hence their Income Utilization is higher(266.34%) compared to Female customers.</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CF2394A-E2E1-EA61-651B-4C1564951B8E}"/>
              </a:ext>
            </a:extLst>
          </p:cNvPr>
          <p:cNvPicPr>
            <a:picLocks noChangeAspect="1"/>
          </p:cNvPicPr>
          <p:nvPr/>
        </p:nvPicPr>
        <p:blipFill>
          <a:blip r:embed="rId2"/>
          <a:stretch>
            <a:fillRect/>
          </a:stretch>
        </p:blipFill>
        <p:spPr>
          <a:xfrm>
            <a:off x="510072" y="514191"/>
            <a:ext cx="11106539" cy="4794927"/>
          </a:xfrm>
          <a:prstGeom prst="rect">
            <a:avLst/>
          </a:prstGeom>
        </p:spPr>
      </p:pic>
    </p:spTree>
    <p:extLst>
      <p:ext uri="{BB962C8B-B14F-4D97-AF65-F5344CB8AC3E}">
        <p14:creationId xmlns:p14="http://schemas.microsoft.com/office/powerpoint/2010/main" val="3351290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25-34 years and 35-45 years age group customers spend more and hence their Income Utilization is higher(280.31%) and (261.93%). And 45+ years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F558155F-2468-0990-F507-B6F6F4FD6594}"/>
              </a:ext>
            </a:extLst>
          </p:cNvPr>
          <p:cNvPicPr>
            <a:picLocks noChangeAspect="1"/>
          </p:cNvPicPr>
          <p:nvPr/>
        </p:nvPicPr>
        <p:blipFill>
          <a:blip r:embed="rId2"/>
          <a:stretch>
            <a:fillRect/>
          </a:stretch>
        </p:blipFill>
        <p:spPr>
          <a:xfrm>
            <a:off x="510072" y="514191"/>
            <a:ext cx="11103042" cy="4785597"/>
          </a:xfrm>
          <a:prstGeom prst="rect">
            <a:avLst/>
          </a:prstGeom>
        </p:spPr>
      </p:pic>
    </p:spTree>
    <p:extLst>
      <p:ext uri="{BB962C8B-B14F-4D97-AF65-F5344CB8AC3E}">
        <p14:creationId xmlns:p14="http://schemas.microsoft.com/office/powerpoint/2010/main" val="15392447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307911" y="270587"/>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584775"/>
          </a:xfrm>
          <a:prstGeom prst="rect">
            <a:avLst/>
          </a:prstGeom>
          <a:noFill/>
        </p:spPr>
        <p:txBody>
          <a:bodyPr wrap="square" rtlCol="0">
            <a:spAutoFit/>
          </a:bodyPr>
          <a:lstStyle/>
          <a:p>
            <a:r>
              <a:rPr lang="en-US" sz="1600" b="1" dirty="0">
                <a:solidFill>
                  <a:schemeClr val="bg1"/>
                </a:solidFill>
                <a:latin typeface="Segoe UI" panose="020B0502040204020203" pitchFamily="34" charset="0"/>
                <a:cs typeface="Segoe UI" panose="020B0502040204020203" pitchFamily="34" charset="0"/>
              </a:rPr>
              <a:t>Customers with 60K-69K average salary </a:t>
            </a:r>
            <a:r>
              <a:rPr lang="en-US" sz="1600" b="1" dirty="0">
                <a:solidFill>
                  <a:schemeClr val="bg1"/>
                </a:solidFill>
                <a:effectLst/>
                <a:latin typeface="Segoe UI" panose="020B0502040204020203" pitchFamily="34" charset="0"/>
                <a:cs typeface="Segoe UI" panose="020B0502040204020203" pitchFamily="34" charset="0"/>
              </a:rPr>
              <a:t>spend more and hence their Income Utilization is higher(</a:t>
            </a:r>
            <a:r>
              <a:rPr lang="en-US" sz="1600" b="1" dirty="0">
                <a:solidFill>
                  <a:schemeClr val="bg1"/>
                </a:solidFill>
                <a:latin typeface="Segoe UI" panose="020B0502040204020203" pitchFamily="34" charset="0"/>
                <a:cs typeface="Segoe UI" panose="020B0502040204020203" pitchFamily="34" charset="0"/>
              </a:rPr>
              <a:t>294.40</a:t>
            </a:r>
            <a:r>
              <a:rPr lang="en-US" sz="1600" b="1" dirty="0">
                <a:solidFill>
                  <a:schemeClr val="bg1"/>
                </a:solidFill>
                <a:effectLst/>
                <a:latin typeface="Segoe UI" panose="020B0502040204020203" pitchFamily="34" charset="0"/>
                <a:cs typeface="Segoe UI" panose="020B0502040204020203" pitchFamily="34" charset="0"/>
              </a:rPr>
              <a:t>%) compared to other customers. And those with 60K-69K average salary has the lowest Income Utilization.</a:t>
            </a:r>
            <a:endParaRPr lang="en-IN" sz="1600" b="1" dirty="0">
              <a:solidFill>
                <a:schemeClr val="bg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110B0672-F994-F3BB-C493-A91EEA443680}"/>
              </a:ext>
            </a:extLst>
          </p:cNvPr>
          <p:cNvPicPr>
            <a:picLocks noChangeAspect="1"/>
          </p:cNvPicPr>
          <p:nvPr/>
        </p:nvPicPr>
        <p:blipFill>
          <a:blip r:embed="rId2"/>
          <a:stretch>
            <a:fillRect/>
          </a:stretch>
        </p:blipFill>
        <p:spPr>
          <a:xfrm>
            <a:off x="506089" y="514191"/>
            <a:ext cx="11136279" cy="4757605"/>
          </a:xfrm>
          <a:prstGeom prst="rect">
            <a:avLst/>
          </a:prstGeom>
        </p:spPr>
      </p:pic>
    </p:spTree>
    <p:extLst>
      <p:ext uri="{BB962C8B-B14F-4D97-AF65-F5344CB8AC3E}">
        <p14:creationId xmlns:p14="http://schemas.microsoft.com/office/powerpoint/2010/main" val="30450430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2323324" y="3069771"/>
            <a:ext cx="7147248" cy="584775"/>
          </a:xfrm>
          <a:prstGeom prst="rect">
            <a:avLst/>
          </a:prstGeom>
          <a:noFill/>
        </p:spPr>
        <p:txBody>
          <a:bodyPr wrap="square" rtlCol="0">
            <a:spAutoFit/>
          </a:bodyPr>
          <a:lstStyle/>
          <a:p>
            <a:pPr algn="ctr"/>
            <a:r>
              <a:rPr lang="en-IN" sz="3200" b="1" dirty="0">
                <a:solidFill>
                  <a:schemeClr val="bg1"/>
                </a:solidFill>
              </a:rPr>
              <a:t>Income Utilization - Monthly Statistics</a:t>
            </a:r>
          </a:p>
        </p:txBody>
      </p:sp>
    </p:spTree>
    <p:extLst>
      <p:ext uri="{BB962C8B-B14F-4D97-AF65-F5344CB8AC3E}">
        <p14:creationId xmlns:p14="http://schemas.microsoft.com/office/powerpoint/2010/main" val="2292752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298580" y="261256"/>
            <a:ext cx="11532636" cy="5253135"/>
          </a:xfrm>
          <a:prstGeom prst="roundRect">
            <a:avLst>
              <a:gd name="adj" fmla="val 11694"/>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07911" y="5665728"/>
            <a:ext cx="11532636" cy="921684"/>
          </a:xfrm>
          <a:prstGeom prst="roundRect">
            <a:avLst>
              <a:gd name="adj" fmla="val 22716"/>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10072" y="5759034"/>
            <a:ext cx="11041226" cy="830997"/>
          </a:xfrm>
          <a:prstGeom prst="rect">
            <a:avLst/>
          </a:prstGeom>
          <a:noFill/>
        </p:spPr>
        <p:txBody>
          <a:bodyPr wrap="square" rtlCol="0">
            <a:spAutoFit/>
          </a:bodyPr>
          <a:lstStyle/>
          <a:p>
            <a:r>
              <a:rPr lang="en-US" sz="1600" b="1" dirty="0">
                <a:solidFill>
                  <a:schemeClr val="bg1"/>
                </a:solidFill>
                <a:effectLst/>
                <a:latin typeface="Segoe UI" panose="020B0502040204020203" pitchFamily="34" charset="0"/>
                <a:cs typeface="Segoe UI" panose="020B0502040204020203" pitchFamily="34" charset="0"/>
              </a:rPr>
              <a:t>September month witnesses highest spending due to festive season. Hence Income Utilization(967.14%). is highest in the month of September. Above chart shows Mumbai data. Please refer to Live </a:t>
            </a:r>
            <a:r>
              <a:rPr lang="en-US" sz="1600" b="1" dirty="0" err="1">
                <a:solidFill>
                  <a:schemeClr val="bg1"/>
                </a:solidFill>
                <a:effectLst/>
                <a:latin typeface="Segoe UI" panose="020B0502040204020203" pitchFamily="34" charset="0"/>
                <a:cs typeface="Segoe UI" panose="020B0502040204020203" pitchFamily="34" charset="0"/>
              </a:rPr>
              <a:t>PowerBI</a:t>
            </a:r>
            <a:r>
              <a:rPr lang="en-US" sz="1600" b="1" dirty="0">
                <a:solidFill>
                  <a:schemeClr val="bg1"/>
                </a:solidFill>
                <a:effectLst/>
                <a:latin typeface="Segoe UI" panose="020B0502040204020203" pitchFamily="34" charset="0"/>
                <a:cs typeface="Segoe UI" panose="020B0502040204020203" pitchFamily="34" charset="0"/>
              </a:rPr>
              <a:t> dashboard for other cities’ data.</a:t>
            </a:r>
            <a:endParaRPr lang="en-IN" sz="1600" b="1" dirty="0">
              <a:solidFill>
                <a:schemeClr val="bg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7D4F4C9-4148-0705-2D41-9F58CAED325D}"/>
              </a:ext>
            </a:extLst>
          </p:cNvPr>
          <p:cNvPicPr>
            <a:picLocks noChangeAspect="1"/>
          </p:cNvPicPr>
          <p:nvPr/>
        </p:nvPicPr>
        <p:blipFill>
          <a:blip r:embed="rId2"/>
          <a:stretch>
            <a:fillRect/>
          </a:stretch>
        </p:blipFill>
        <p:spPr>
          <a:xfrm>
            <a:off x="510072" y="514191"/>
            <a:ext cx="11041226" cy="4794927"/>
          </a:xfrm>
          <a:prstGeom prst="rect">
            <a:avLst/>
          </a:prstGeom>
        </p:spPr>
      </p:pic>
    </p:spTree>
    <p:extLst>
      <p:ext uri="{BB962C8B-B14F-4D97-AF65-F5344CB8AC3E}">
        <p14:creationId xmlns:p14="http://schemas.microsoft.com/office/powerpoint/2010/main" val="36358398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701840"/>
            <a:ext cx="11041226" cy="4185761"/>
          </a:xfrm>
          <a:prstGeom prst="rect">
            <a:avLst/>
          </a:prstGeom>
          <a:noFill/>
        </p:spPr>
        <p:txBody>
          <a:bodyPr wrap="square" rtlCol="0">
            <a:spAutoFit/>
          </a:bodyPr>
          <a:lstStyle/>
          <a:p>
            <a:pPr algn="ctr"/>
            <a:r>
              <a:rPr lang="en-IN" sz="3200" b="1" dirty="0">
                <a:solidFill>
                  <a:schemeClr val="bg1"/>
                </a:solidFill>
              </a:rPr>
              <a:t>Insights about Income Utilization</a:t>
            </a:r>
          </a:p>
          <a:p>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Income Utilization = (Spend/Average Income) %. Higher the income utilization, customers are more likely to use credit cards for their expenses. </a:t>
            </a:r>
          </a:p>
          <a:p>
            <a:pPr marL="285750" indent="-285750">
              <a:buFont typeface="Arial" panose="020B0604020202020204" pitchFamily="34" charset="0"/>
              <a:buChar char="•"/>
            </a:pPr>
            <a:endParaRPr lang="en-US" b="1" dirty="0">
              <a:solidFill>
                <a:schemeClr val="bg1"/>
              </a:solidFill>
              <a:latin typeface="Segoe UI" panose="020B0502040204020203" pitchFamily="34" charset="0"/>
            </a:endParaRPr>
          </a:p>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During September month, people spend more using credit cards due to festivity. Hence income utilization for Sep month is higher. </a:t>
            </a:r>
            <a:r>
              <a:rPr lang="en-US" b="1" dirty="0">
                <a:solidFill>
                  <a:schemeClr val="bg1"/>
                </a:solidFill>
                <a:latin typeface="Segoe UI" panose="020B0502040204020203" pitchFamily="34" charset="0"/>
              </a:rPr>
              <a:t>So,</a:t>
            </a:r>
            <a:r>
              <a:rPr lang="en-US" b="1" i="0" dirty="0">
                <a:solidFill>
                  <a:schemeClr val="bg1"/>
                </a:solidFill>
                <a:effectLst/>
                <a:latin typeface="Segoe UI" panose="020B0502040204020203" pitchFamily="34" charset="0"/>
              </a:rPr>
              <a:t> special rewards and cashback on online/offline purchases should be offered during this time to encourage customers to use their credit cards more and save their pockets.</a:t>
            </a:r>
            <a:endParaRPr lang="en-US" b="1" dirty="0">
              <a:solidFill>
                <a:schemeClr val="bg1"/>
              </a:solidFill>
              <a:latin typeface="Segoe UI" panose="020B0502040204020203" pitchFamily="34" charset="0"/>
            </a:endParaRP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b="1" dirty="0">
                <a:solidFill>
                  <a:schemeClr val="bg1"/>
                </a:solidFill>
                <a:latin typeface="Segoe UI" panose="020B0502040204020203" pitchFamily="34" charset="0"/>
              </a:rPr>
              <a:t>Demographic analysis reveals that Mumbai customers, Salaried IT Employees, Married, Male, younger people (age group 25-34) and those having higher salary (60K-69K) have higher income utilization as compared to their counterparts. </a:t>
            </a:r>
            <a:r>
              <a:rPr lang="en-US" b="1" i="0" dirty="0">
                <a:solidFill>
                  <a:schemeClr val="bg1"/>
                </a:solidFill>
                <a:effectLst/>
                <a:latin typeface="Segoe UI" panose="020B0502040204020203" pitchFamily="34" charset="0"/>
              </a:rPr>
              <a:t>Hence focus should be turned onto these customers. </a:t>
            </a:r>
          </a:p>
        </p:txBody>
      </p:sp>
    </p:spTree>
    <p:extLst>
      <p:ext uri="{BB962C8B-B14F-4D97-AF65-F5344CB8AC3E}">
        <p14:creationId xmlns:p14="http://schemas.microsoft.com/office/powerpoint/2010/main" val="28988867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298581" y="267179"/>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575387" y="515227"/>
            <a:ext cx="11041226" cy="6555641"/>
          </a:xfrm>
          <a:prstGeom prst="rect">
            <a:avLst/>
          </a:prstGeom>
          <a:noFill/>
        </p:spPr>
        <p:txBody>
          <a:bodyPr wrap="square" rtlCol="0">
            <a:spAutoFit/>
          </a:bodyPr>
          <a:lstStyle/>
          <a:p>
            <a:pPr algn="ctr"/>
            <a:r>
              <a:rPr lang="en-IN" sz="2400" b="1" dirty="0">
                <a:solidFill>
                  <a:schemeClr val="bg1"/>
                </a:solidFill>
                <a:latin typeface="Segoe UI" panose="020B0502040204020203" pitchFamily="34" charset="0"/>
                <a:cs typeface="Segoe UI" panose="020B0502040204020203" pitchFamily="34" charset="0"/>
              </a:rPr>
              <a:t>Insights and Recommendations</a:t>
            </a: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i="0" dirty="0">
                <a:solidFill>
                  <a:schemeClr val="bg1"/>
                </a:solidFill>
                <a:effectLst/>
                <a:latin typeface="Segoe UI" panose="020B0502040204020203" pitchFamily="34" charset="0"/>
              </a:rPr>
              <a:t>Customers tend to spend more on Bills and Electronics using their credit cards. Offers such as 2% cashback on all offline spends, 3% cashback on all online spends, and 5% cashback on Amazon. This would encourage more credit card usage and good savings on their pockets.</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i="0" dirty="0">
                <a:solidFill>
                  <a:schemeClr val="bg1"/>
                </a:solidFill>
                <a:effectLst/>
                <a:latin typeface="Segoe UI" panose="020B0502040204020203" pitchFamily="34" charset="0"/>
              </a:rPr>
              <a:t>Based upon our analysis, we can infer that Mumbai customers, Salaried IT Employees, Married, Male, younger age group 25-34, and those having average salary 60K – 69K use more credit cards compared to their counterparts.</a:t>
            </a:r>
          </a:p>
          <a:p>
            <a:pPr marL="285750" indent="-285750">
              <a:buFont typeface="Arial" panose="020B0604020202020204" pitchFamily="34" charset="0"/>
              <a:buChar char="•"/>
            </a:pPr>
            <a:endParaRPr lang="en-US" dirty="0">
              <a:solidFill>
                <a:schemeClr val="bg1"/>
              </a:solidFill>
              <a:latin typeface="Segoe UI" panose="020B0502040204020203" pitchFamily="34" charset="0"/>
            </a:endParaRPr>
          </a:p>
          <a:p>
            <a:pPr marL="285750" indent="-285750">
              <a:buFont typeface="Arial" panose="020B0604020202020204" pitchFamily="34" charset="0"/>
              <a:buChar char="•"/>
            </a:pPr>
            <a:r>
              <a:rPr lang="en-US" i="0" dirty="0">
                <a:solidFill>
                  <a:schemeClr val="bg1"/>
                </a:solidFill>
                <a:effectLst/>
                <a:latin typeface="Segoe UI" panose="020B0502040204020203" pitchFamily="34" charset="0"/>
              </a:rPr>
              <a:t>All 4 KPI’s – Transaction Volume, Average Credit Utilization Ratio, Income Utilization and Average Transaction are higher </a:t>
            </a:r>
            <a:r>
              <a:rPr lang="en-US" dirty="0">
                <a:solidFill>
                  <a:schemeClr val="bg1"/>
                </a:solidFill>
                <a:latin typeface="Segoe UI" panose="020B0502040204020203" pitchFamily="34" charset="0"/>
              </a:rPr>
              <a:t>during September month. Special rewards like discounts and cashback during festive season encourages customers to use credit cards for their shopping and saves their pockets.</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pPr marL="285750" indent="-285750">
              <a:buFont typeface="Arial" panose="020B0604020202020204" pitchFamily="34" charset="0"/>
              <a:buChar char="•"/>
            </a:pPr>
            <a:r>
              <a:rPr lang="en-US" dirty="0">
                <a:solidFill>
                  <a:schemeClr val="bg1"/>
                </a:solidFill>
                <a:latin typeface="Segoe UI" panose="020B0502040204020203" pitchFamily="34" charset="0"/>
              </a:rPr>
              <a:t>A good worthy customer would be the one who maintains CUR &lt; 30. Based upon our analysis, Chennai and Hyderabad customers maintain CUR &lt; 30. Also Government Employees maintain a low CUR. So these customers should be focused upon for the new credit cards.</a:t>
            </a:r>
          </a:p>
          <a:p>
            <a:pPr marL="285750" indent="-285750">
              <a:buFont typeface="Arial" panose="020B0604020202020204" pitchFamily="34" charset="0"/>
              <a:buChar char="•"/>
            </a:pPr>
            <a:endParaRPr lang="en-US" dirty="0">
              <a:solidFill>
                <a:schemeClr val="bg1"/>
              </a:solidFill>
              <a:latin typeface="Segoe UI" panose="020B0502040204020203" pitchFamily="34" charset="0"/>
            </a:endParaRPr>
          </a:p>
          <a:p>
            <a:pPr marL="285750" indent="-285750">
              <a:buFont typeface="Arial" panose="020B0604020202020204" pitchFamily="34" charset="0"/>
              <a:buChar char="•"/>
            </a:pPr>
            <a:r>
              <a:rPr lang="en-US" dirty="0">
                <a:solidFill>
                  <a:schemeClr val="bg1"/>
                </a:solidFill>
                <a:latin typeface="Segoe UI" panose="020B0502040204020203" pitchFamily="34" charset="0"/>
              </a:rPr>
              <a:t>Also, older people (45+ years) spend more on Bills(Utilities) as compared to Electronics. So older people should be given cashback on Bills rather than Electronics. Whereas younger people tend to spend more on Electronics, so younger people should be given cashback on Electronics rather than Bills.</a:t>
            </a: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a:p>
            <a:pPr marL="285750" indent="-285750">
              <a:buFont typeface="Arial" panose="020B0604020202020204" pitchFamily="34" charset="0"/>
              <a:buChar char="•"/>
            </a:pPr>
            <a:endParaRPr lang="en-US" b="1"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64157264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AEC6E025-B411-98FD-C216-A81B3E23A480}"/>
              </a:ext>
            </a:extLst>
          </p:cNvPr>
          <p:cNvPicPr>
            <a:picLocks noChangeAspect="1"/>
          </p:cNvPicPr>
          <p:nvPr/>
        </p:nvPicPr>
        <p:blipFill>
          <a:blip r:embed="rId2"/>
          <a:stretch>
            <a:fillRect/>
          </a:stretch>
        </p:blipFill>
        <p:spPr>
          <a:xfrm>
            <a:off x="823175" y="1078475"/>
            <a:ext cx="10545647" cy="5372850"/>
          </a:xfrm>
          <a:prstGeom prst="rect">
            <a:avLst/>
          </a:prstGeom>
        </p:spPr>
      </p:pic>
    </p:spTree>
    <p:extLst>
      <p:ext uri="{BB962C8B-B14F-4D97-AF65-F5344CB8AC3E}">
        <p14:creationId xmlns:p14="http://schemas.microsoft.com/office/powerpoint/2010/main" val="33637013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863892-B3A5-31BF-F1CD-73CB1E751D04}"/>
              </a:ext>
            </a:extLst>
          </p:cNvPr>
          <p:cNvSpPr/>
          <p:nvPr/>
        </p:nvSpPr>
        <p:spPr>
          <a:xfrm rot="10800000" flipV="1">
            <a:off x="329682" y="264218"/>
            <a:ext cx="11532636" cy="6329563"/>
          </a:xfrm>
          <a:prstGeom prst="roundRect">
            <a:avLst>
              <a:gd name="adj" fmla="val 14580"/>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0ADF704-DA43-CC2C-2492-9F0F30A42083}"/>
              </a:ext>
            </a:extLst>
          </p:cNvPr>
          <p:cNvSpPr txBox="1"/>
          <p:nvPr/>
        </p:nvSpPr>
        <p:spPr>
          <a:xfrm>
            <a:off x="726232" y="335844"/>
            <a:ext cx="10739535" cy="7294305"/>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1"/>
                </a:solidFill>
                <a:effectLst/>
                <a:latin typeface="Segoe UI" panose="020B0502040204020203" pitchFamily="34" charset="0"/>
              </a:rPr>
              <a:t>Customer retention rate(CRR)</a:t>
            </a:r>
            <a:r>
              <a:rPr lang="en-US" i="0" dirty="0">
                <a:solidFill>
                  <a:schemeClr val="bg1"/>
                </a:solidFill>
                <a:effectLst/>
                <a:latin typeface="Segoe UI" panose="020B0502040204020203" pitchFamily="34" charset="0"/>
              </a:rPr>
              <a:t> measures the percentage of customers who continue to use a product or service within a defined period. </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r>
              <a:rPr lang="en-US" dirty="0">
                <a:solidFill>
                  <a:schemeClr val="bg1"/>
                </a:solidFill>
                <a:latin typeface="Segoe UI" panose="020B0502040204020203" pitchFamily="34" charset="0"/>
              </a:rPr>
              <a:t>		CRR = (Ending Customers – New Customers)/Beginning Customers * 100</a:t>
            </a:r>
          </a:p>
          <a:p>
            <a:endParaRPr lang="en-US" dirty="0">
              <a:solidFill>
                <a:schemeClr val="bg1"/>
              </a:solidFill>
              <a:latin typeface="Segoe UI" panose="020B0502040204020203" pitchFamily="34" charset="0"/>
            </a:endParaRPr>
          </a:p>
          <a:p>
            <a:r>
              <a:rPr lang="en-US" dirty="0">
                <a:solidFill>
                  <a:schemeClr val="bg1"/>
                </a:solidFill>
                <a:latin typeface="Segoe UI" panose="020B0502040204020203" pitchFamily="34" charset="0"/>
              </a:rPr>
              <a:t>    Based upon our data, No. of customers from May start until September end have remained the   same i.e. 4000. Also no new customers have been added during this time. Hence</a:t>
            </a:r>
          </a:p>
          <a:p>
            <a:endParaRPr lang="en-US" dirty="0">
              <a:solidFill>
                <a:schemeClr val="bg1"/>
              </a:solidFill>
              <a:latin typeface="Segoe UI" panose="020B0502040204020203" pitchFamily="34" charset="0"/>
            </a:endParaRPr>
          </a:p>
          <a:p>
            <a:r>
              <a:rPr lang="en-US" dirty="0">
                <a:solidFill>
                  <a:schemeClr val="bg1"/>
                </a:solidFill>
                <a:latin typeface="Segoe UI" panose="020B0502040204020203" pitchFamily="34" charset="0"/>
              </a:rPr>
              <a:t>		CRR = (4000 – 0)/4000 * 100 = 100 </a:t>
            </a:r>
          </a:p>
          <a:p>
            <a:endParaRPr lang="en-US" dirty="0">
              <a:solidFill>
                <a:schemeClr val="bg1"/>
              </a:solidFill>
              <a:latin typeface="Segoe UI" panose="020B0502040204020203" pitchFamily="34" charset="0"/>
            </a:endParaRPr>
          </a:p>
          <a:p>
            <a:r>
              <a:rPr lang="en-US" i="0" dirty="0">
                <a:solidFill>
                  <a:schemeClr val="bg1"/>
                </a:solidFill>
                <a:effectLst/>
                <a:latin typeface="Segoe UI" panose="020B0502040204020203" pitchFamily="34" charset="0"/>
              </a:rPr>
              <a:t>    It is an important metric that influences a company's growth and profitability. A high retention rate indicates that customers are sticking with the product.</a:t>
            </a: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chemeClr val="bg2"/>
                </a:solidFill>
                <a:effectLst/>
                <a:latin typeface="Segoe UI" panose="020B0502040204020203" pitchFamily="34" charset="0"/>
                <a:cs typeface="Segoe UI" panose="020B0502040204020203" pitchFamily="34" charset="0"/>
              </a:rPr>
              <a:t>Net Promoter Score (NPS)</a:t>
            </a:r>
            <a:r>
              <a:rPr lang="en-US" b="0" i="0" dirty="0">
                <a:solidFill>
                  <a:schemeClr val="bg2"/>
                </a:solidFill>
                <a:effectLst/>
                <a:latin typeface="Segoe UI" panose="020B0502040204020203" pitchFamily="34" charset="0"/>
                <a:cs typeface="Segoe UI" panose="020B0502040204020203" pitchFamily="34" charset="0"/>
              </a:rPr>
              <a:t> is a customer satisfaction metric that measures how likely customers are to recommend a company’s products or services to others. </a:t>
            </a:r>
          </a:p>
          <a:p>
            <a:pPr algn="l"/>
            <a:r>
              <a:rPr lang="en-US" b="0" i="0" dirty="0">
                <a:solidFill>
                  <a:schemeClr val="bg2"/>
                </a:solidFill>
                <a:effectLst/>
                <a:latin typeface="Segoe UI" panose="020B0502040204020203" pitchFamily="34" charset="0"/>
                <a:cs typeface="Segoe UI" panose="020B0502040204020203" pitchFamily="34" charset="0"/>
              </a:rPr>
              <a:t>		</a:t>
            </a:r>
          </a:p>
          <a:p>
            <a:pPr algn="l"/>
            <a:r>
              <a:rPr lang="en-US" dirty="0">
                <a:solidFill>
                  <a:schemeClr val="bg2"/>
                </a:solidFill>
                <a:latin typeface="Segoe UI" panose="020B0502040204020203" pitchFamily="34" charset="0"/>
                <a:cs typeface="Segoe UI" panose="020B0502040204020203" pitchFamily="34" charset="0"/>
              </a:rPr>
              <a:t>		</a:t>
            </a:r>
            <a:r>
              <a:rPr lang="en-US" b="0" i="0" dirty="0">
                <a:solidFill>
                  <a:schemeClr val="bg2"/>
                </a:solidFill>
                <a:effectLst/>
                <a:latin typeface="Segoe UI" panose="020B0502040204020203" pitchFamily="34" charset="0"/>
                <a:cs typeface="Segoe UI" panose="020B0502040204020203" pitchFamily="34" charset="0"/>
              </a:rPr>
              <a:t>NPS=% promoters−% detractors		</a:t>
            </a:r>
          </a:p>
          <a:p>
            <a:pPr algn="l"/>
            <a:r>
              <a:rPr lang="en-US" b="1" i="0" dirty="0">
                <a:solidFill>
                  <a:schemeClr val="bg2"/>
                </a:solidFill>
                <a:effectLst/>
                <a:latin typeface="Segoe UI" panose="020B0502040204020203" pitchFamily="34" charset="0"/>
                <a:cs typeface="Segoe UI" panose="020B0502040204020203" pitchFamily="34" charset="0"/>
              </a:rPr>
              <a:t>			% promoters</a:t>
            </a:r>
            <a:r>
              <a:rPr lang="en-US" b="0" i="0" dirty="0">
                <a:solidFill>
                  <a:schemeClr val="bg2"/>
                </a:solidFill>
                <a:effectLst/>
                <a:latin typeface="Segoe UI" panose="020B0502040204020203" pitchFamily="34" charset="0"/>
                <a:cs typeface="Segoe UI" panose="020B0502040204020203" pitchFamily="34" charset="0"/>
              </a:rPr>
              <a:t> is the percentage of customers who are promoters.</a:t>
            </a:r>
          </a:p>
          <a:p>
            <a:pPr algn="l"/>
            <a:r>
              <a:rPr lang="en-US" b="1" i="0" dirty="0">
                <a:solidFill>
                  <a:schemeClr val="bg2"/>
                </a:solidFill>
                <a:effectLst/>
                <a:latin typeface="Segoe UI" panose="020B0502040204020203" pitchFamily="34" charset="0"/>
                <a:cs typeface="Segoe UI" panose="020B0502040204020203" pitchFamily="34" charset="0"/>
              </a:rPr>
              <a:t>			% detractors</a:t>
            </a:r>
            <a:r>
              <a:rPr lang="en-US" b="0" i="0" dirty="0">
                <a:solidFill>
                  <a:schemeClr val="bg2"/>
                </a:solidFill>
                <a:effectLst/>
                <a:latin typeface="Segoe UI" panose="020B0502040204020203" pitchFamily="34" charset="0"/>
                <a:cs typeface="Segoe UI" panose="020B0502040204020203" pitchFamily="34" charset="0"/>
              </a:rPr>
              <a:t> is the percentage of customers who are detractors</a:t>
            </a:r>
            <a:endParaRPr lang="en-US" dirty="0">
              <a:solidFill>
                <a:schemeClr val="bg2"/>
              </a:solidFill>
              <a:latin typeface="Segoe UI" panose="020B0502040204020203" pitchFamily="34" charset="0"/>
              <a:cs typeface="Segoe UI" panose="020B0502040204020203" pitchFamily="34" charset="0"/>
            </a:endParaRPr>
          </a:p>
          <a:p>
            <a:pPr algn="l"/>
            <a:r>
              <a:rPr lang="en-US" dirty="0">
                <a:solidFill>
                  <a:schemeClr val="bg2"/>
                </a:solidFill>
                <a:latin typeface="Segoe UI" panose="020B0502040204020203" pitchFamily="34" charset="0"/>
                <a:cs typeface="Segoe UI" panose="020B0502040204020203" pitchFamily="34" charset="0"/>
              </a:rPr>
              <a:t>    </a:t>
            </a:r>
            <a:r>
              <a:rPr lang="en-US" b="0" i="0" dirty="0">
                <a:solidFill>
                  <a:schemeClr val="bg2"/>
                </a:solidFill>
                <a:effectLst/>
                <a:latin typeface="Segoe UI" panose="020B0502040204020203" pitchFamily="34" charset="0"/>
                <a:cs typeface="Segoe UI" panose="020B0502040204020203" pitchFamily="34" charset="0"/>
              </a:rPr>
              <a:t>To calculate NPS, first ask your customer base the standard NPS question: “How likely are you to   recommend us on a scale from 0 to 10?” If 80% of respondents are promoters and 10% are detractors, then you have an NPS of 70, which means we have good no. of promoters. Any score above 30 is good.</a:t>
            </a:r>
          </a:p>
          <a:p>
            <a:pPr algn="l"/>
            <a:r>
              <a:rPr lang="en-US" b="0" i="0" dirty="0">
                <a:solidFill>
                  <a:schemeClr val="bg2"/>
                </a:solidFill>
                <a:effectLst/>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i="0" dirty="0">
              <a:solidFill>
                <a:schemeClr val="bg2"/>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318546218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B8CFDF6-EA57-DD1E-CE56-DC7B2A2F0F41}"/>
              </a:ext>
            </a:extLst>
          </p:cNvPr>
          <p:cNvPicPr>
            <a:picLocks noChangeAspect="1"/>
          </p:cNvPicPr>
          <p:nvPr/>
        </p:nvPicPr>
        <p:blipFill>
          <a:blip r:embed="rId2"/>
          <a:stretch>
            <a:fillRect/>
          </a:stretch>
        </p:blipFill>
        <p:spPr>
          <a:xfrm>
            <a:off x="823175" y="1006353"/>
            <a:ext cx="10545647" cy="5515745"/>
          </a:xfrm>
          <a:prstGeom prst="rect">
            <a:avLst/>
          </a:prstGeom>
        </p:spPr>
      </p:pic>
    </p:spTree>
    <p:extLst>
      <p:ext uri="{BB962C8B-B14F-4D97-AF65-F5344CB8AC3E}">
        <p14:creationId xmlns:p14="http://schemas.microsoft.com/office/powerpoint/2010/main" val="100537036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E09D0F-7702-7627-C341-AE5A053D86D2}"/>
              </a:ext>
            </a:extLst>
          </p:cNvPr>
          <p:cNvSpPr/>
          <p:nvPr/>
        </p:nvSpPr>
        <p:spPr>
          <a:xfrm>
            <a:off x="558281" y="895737"/>
            <a:ext cx="11075437" cy="5738327"/>
          </a:xfrm>
          <a:prstGeom prst="roundRect">
            <a:avLst>
              <a:gd name="adj" fmla="val 9838"/>
            </a:avLst>
          </a:prstGeom>
          <a:ln>
            <a:headEnd type="none" w="med" len="med"/>
            <a:tailEnd type="none" w="med" len="med"/>
          </a:ln>
          <a:effectLst>
            <a:innerShdw blurRad="63500" dist="50800" dir="27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D0032196-E3DE-4B05-FE22-AFE4B0612D42}"/>
              </a:ext>
            </a:extLst>
          </p:cNvPr>
          <p:cNvSpPr txBox="1"/>
          <p:nvPr/>
        </p:nvSpPr>
        <p:spPr>
          <a:xfrm>
            <a:off x="558280" y="335902"/>
            <a:ext cx="7419393" cy="523220"/>
          </a:xfrm>
          <a:prstGeom prst="rect">
            <a:avLst/>
          </a:prstGeom>
          <a:noFill/>
        </p:spPr>
        <p:txBody>
          <a:bodyPr wrap="square" rtlCol="0">
            <a:spAutoFit/>
          </a:bodyPr>
          <a:lstStyle/>
          <a:p>
            <a:r>
              <a:rPr lang="en-IN" sz="2800" b="1" dirty="0">
                <a:latin typeface="Segoe UI" panose="020B0502040204020203" pitchFamily="34" charset="0"/>
                <a:cs typeface="Segoe UI" panose="020B0502040204020203" pitchFamily="34" charset="0"/>
              </a:rPr>
              <a:t>Demographics..</a:t>
            </a:r>
            <a:endParaRPr lang="en-IN" sz="2400" b="1"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153EEACA-5262-74CA-6163-FC8D61D25A47}"/>
              </a:ext>
            </a:extLst>
          </p:cNvPr>
          <p:cNvPicPr>
            <a:picLocks noChangeAspect="1"/>
          </p:cNvPicPr>
          <p:nvPr/>
        </p:nvPicPr>
        <p:blipFill>
          <a:blip r:embed="rId2"/>
          <a:stretch>
            <a:fillRect/>
          </a:stretch>
        </p:blipFill>
        <p:spPr>
          <a:xfrm>
            <a:off x="808886" y="1035606"/>
            <a:ext cx="10574226" cy="5458587"/>
          </a:xfrm>
          <a:prstGeom prst="rect">
            <a:avLst/>
          </a:prstGeom>
        </p:spPr>
      </p:pic>
    </p:spTree>
    <p:extLst>
      <p:ext uri="{BB962C8B-B14F-4D97-AF65-F5344CB8AC3E}">
        <p14:creationId xmlns:p14="http://schemas.microsoft.com/office/powerpoint/2010/main" val="2928396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7158-EC13-3C38-5BAF-8915C8E53F78}"/>
              </a:ext>
            </a:extLst>
          </p:cNvPr>
          <p:cNvSpPr/>
          <p:nvPr/>
        </p:nvSpPr>
        <p:spPr>
          <a:xfrm>
            <a:off x="242596" y="251927"/>
            <a:ext cx="11737910" cy="6372808"/>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01380591-6CB1-7D76-4CE3-459D121DA11A}"/>
              </a:ext>
            </a:extLst>
          </p:cNvPr>
          <p:cNvSpPr txBox="1"/>
          <p:nvPr/>
        </p:nvSpPr>
        <p:spPr>
          <a:xfrm>
            <a:off x="3974841" y="4562669"/>
            <a:ext cx="4096139" cy="584775"/>
          </a:xfrm>
          <a:prstGeom prst="rect">
            <a:avLst/>
          </a:prstGeom>
          <a:noFill/>
        </p:spPr>
        <p:txBody>
          <a:bodyPr wrap="square" rtlCol="0">
            <a:spAutoFit/>
          </a:bodyPr>
          <a:lstStyle/>
          <a:p>
            <a:pPr algn="ctr"/>
            <a:r>
              <a:rPr lang="en-IN" sz="3200" b="1" dirty="0">
                <a:solidFill>
                  <a:schemeClr val="bg1"/>
                </a:solidFill>
              </a:rPr>
              <a:t>Spending Behaviour</a:t>
            </a:r>
          </a:p>
        </p:txBody>
      </p:sp>
      <p:pic>
        <p:nvPicPr>
          <p:cNvPr id="6" name="Picture 5">
            <a:extLst>
              <a:ext uri="{FF2B5EF4-FFF2-40B4-BE49-F238E27FC236}">
                <a16:creationId xmlns:a16="http://schemas.microsoft.com/office/drawing/2014/main" id="{6C2F048D-C6AD-0AC1-EA92-1656EC969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8225" y="2057400"/>
            <a:ext cx="2121742" cy="2332297"/>
          </a:xfrm>
          <a:prstGeom prst="rect">
            <a:avLst/>
          </a:prstGeom>
        </p:spPr>
      </p:pic>
    </p:spTree>
    <p:extLst>
      <p:ext uri="{BB962C8B-B14F-4D97-AF65-F5344CB8AC3E}">
        <p14:creationId xmlns:p14="http://schemas.microsoft.com/office/powerpoint/2010/main" val="15934728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1862</TotalTime>
  <Words>2729</Words>
  <Application>Microsoft Office PowerPoint</Application>
  <PresentationFormat>Widescreen</PresentationFormat>
  <Paragraphs>166</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Perpetua</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Mythili Subramanian</dc:creator>
  <cp:lastModifiedBy>Mythili Subramanian</cp:lastModifiedBy>
  <cp:revision>141</cp:revision>
  <dcterms:created xsi:type="dcterms:W3CDTF">2023-12-16T04:53:00Z</dcterms:created>
  <dcterms:modified xsi:type="dcterms:W3CDTF">2023-12-30T08:51:42Z</dcterms:modified>
</cp:coreProperties>
</file>